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486" r:id="rId3"/>
    <p:sldId id="325" r:id="rId4"/>
    <p:sldId id="487" r:id="rId5"/>
    <p:sldId id="488" r:id="rId6"/>
    <p:sldId id="489" r:id="rId7"/>
    <p:sldId id="565" r:id="rId8"/>
    <p:sldId id="329" r:id="rId9"/>
    <p:sldId id="495" r:id="rId10"/>
    <p:sldId id="528" r:id="rId11"/>
    <p:sldId id="530" r:id="rId12"/>
    <p:sldId id="567" r:id="rId13"/>
    <p:sldId id="532" r:id="rId14"/>
    <p:sldId id="533" r:id="rId15"/>
    <p:sldId id="569" r:id="rId16"/>
    <p:sldId id="570" r:id="rId17"/>
    <p:sldId id="534" r:id="rId18"/>
    <p:sldId id="535" r:id="rId19"/>
    <p:sldId id="536" r:id="rId20"/>
    <p:sldId id="537" r:id="rId21"/>
    <p:sldId id="538" r:id="rId22"/>
    <p:sldId id="539" r:id="rId23"/>
    <p:sldId id="540" r:id="rId24"/>
    <p:sldId id="586" r:id="rId25"/>
    <p:sldId id="541" r:id="rId26"/>
    <p:sldId id="542" r:id="rId27"/>
    <p:sldId id="543" r:id="rId28"/>
    <p:sldId id="545" r:id="rId29"/>
    <p:sldId id="546" r:id="rId30"/>
    <p:sldId id="548" r:id="rId31"/>
    <p:sldId id="549" r:id="rId32"/>
    <p:sldId id="550" r:id="rId33"/>
    <p:sldId id="551" r:id="rId34"/>
    <p:sldId id="552" r:id="rId35"/>
    <p:sldId id="568" r:id="rId36"/>
    <p:sldId id="554" r:id="rId37"/>
    <p:sldId id="555" r:id="rId38"/>
    <p:sldId id="556" r:id="rId39"/>
    <p:sldId id="560" r:id="rId40"/>
    <p:sldId id="561" r:id="rId41"/>
    <p:sldId id="562" r:id="rId42"/>
    <p:sldId id="563" r:id="rId43"/>
    <p:sldId id="564" r:id="rId44"/>
    <p:sldId id="557" r:id="rId45"/>
    <p:sldId id="585" r:id="rId46"/>
    <p:sldId id="330" r:id="rId47"/>
    <p:sldId id="516" r:id="rId48"/>
    <p:sldId id="517" r:id="rId49"/>
    <p:sldId id="578" r:id="rId50"/>
    <p:sldId id="579" r:id="rId51"/>
    <p:sldId id="571" r:id="rId52"/>
    <p:sldId id="588" r:id="rId53"/>
    <p:sldId id="572" r:id="rId54"/>
    <p:sldId id="573" r:id="rId55"/>
    <p:sldId id="574" r:id="rId56"/>
    <p:sldId id="575" r:id="rId57"/>
    <p:sldId id="576" r:id="rId58"/>
    <p:sldId id="518" r:id="rId59"/>
    <p:sldId id="519" r:id="rId60"/>
    <p:sldId id="580" r:id="rId61"/>
    <p:sldId id="587" r:id="rId62"/>
    <p:sldId id="581" r:id="rId63"/>
    <p:sldId id="582" r:id="rId64"/>
    <p:sldId id="583" r:id="rId65"/>
    <p:sldId id="584" r:id="rId66"/>
    <p:sldId id="499" r:id="rId67"/>
    <p:sldId id="500" r:id="rId68"/>
    <p:sldId id="501" r:id="rId69"/>
    <p:sldId id="502" r:id="rId70"/>
    <p:sldId id="503" r:id="rId71"/>
    <p:sldId id="510" r:id="rId72"/>
    <p:sldId id="509" r:id="rId73"/>
    <p:sldId id="511"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C68"/>
    <a:srgbClr val="FF9801"/>
    <a:srgbClr val="FFCC00"/>
    <a:srgbClr val="FFC901"/>
    <a:srgbClr val="515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005" autoAdjust="0"/>
    <p:restoredTop sz="93667" autoAdjust="0"/>
  </p:normalViewPr>
  <p:slideViewPr>
    <p:cSldViewPr>
      <p:cViewPr varScale="1">
        <p:scale>
          <a:sx n="105" d="100"/>
          <a:sy n="105" d="100"/>
        </p:scale>
        <p:origin x="-1736" y="-112"/>
      </p:cViewPr>
      <p:guideLst>
        <p:guide orient="horz" pos="2160"/>
        <p:guide pos="2880"/>
      </p:guideLst>
    </p:cSldViewPr>
  </p:slideViewPr>
  <p:outlineViewPr>
    <p:cViewPr>
      <p:scale>
        <a:sx n="33" d="100"/>
        <a:sy n="33" d="100"/>
      </p:scale>
      <p:origin x="0" y="188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D33DB-1C0E-3844-8C56-D7D27DD7BAD3}"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BD1EB028-9860-7043-92CB-58CA78035010}">
      <dgm:prSet phldrT="[Text]"/>
      <dgm:spPr>
        <a:solidFill>
          <a:srgbClr val="FF9801"/>
        </a:solidFill>
      </dgm:spPr>
      <dgm:t>
        <a:bodyPr/>
        <a:lstStyle/>
        <a:p>
          <a:r>
            <a:rPr lang="en-US" dirty="0" smtClean="0">
              <a:solidFill>
                <a:schemeClr val="bg1"/>
              </a:solidFill>
            </a:rPr>
            <a:t>Recovery Capital/Problem Severity Matrix</a:t>
          </a:r>
          <a:endParaRPr lang="en-US" dirty="0">
            <a:solidFill>
              <a:schemeClr val="bg1"/>
            </a:solidFill>
          </a:endParaRPr>
        </a:p>
      </dgm:t>
    </dgm:pt>
    <dgm:pt modelId="{5E8FA428-E946-9C49-A8DF-65007D597D19}" type="parTrans" cxnId="{72C280A9-7A04-484D-979E-3DD0A9FD531A}">
      <dgm:prSet/>
      <dgm:spPr/>
      <dgm:t>
        <a:bodyPr/>
        <a:lstStyle/>
        <a:p>
          <a:endParaRPr lang="en-US"/>
        </a:p>
      </dgm:t>
    </dgm:pt>
    <dgm:pt modelId="{D3C49F23-D619-0F45-A5F7-A6ED9D879BBE}" type="sibTrans" cxnId="{72C280A9-7A04-484D-979E-3DD0A9FD531A}">
      <dgm:prSet/>
      <dgm:spPr/>
      <dgm:t>
        <a:bodyPr/>
        <a:lstStyle/>
        <a:p>
          <a:endParaRPr lang="en-US"/>
        </a:p>
      </dgm:t>
    </dgm:pt>
    <dgm:pt modelId="{B4362E50-6648-C544-A886-C9639918D3CC}">
      <dgm:prSet phldrT="[Text]"/>
      <dgm:spPr>
        <a:solidFill>
          <a:srgbClr val="545C68"/>
        </a:solidFill>
        <a:ln>
          <a:solidFill>
            <a:srgbClr val="FF9801"/>
          </a:solidFill>
        </a:ln>
      </dgm:spPr>
      <dgm:t>
        <a:bodyPr/>
        <a:lstStyle/>
        <a:p>
          <a:r>
            <a:rPr lang="en-US" dirty="0" smtClean="0"/>
            <a:t>High Recovery Capital</a:t>
          </a:r>
          <a:endParaRPr lang="en-US" dirty="0"/>
        </a:p>
      </dgm:t>
    </dgm:pt>
    <dgm:pt modelId="{99362A09-3A5C-654C-ACA0-F127F6DF8397}" type="parTrans" cxnId="{70822359-BAD6-0544-AE01-2B039D255364}">
      <dgm:prSet/>
      <dgm:spPr/>
      <dgm:t>
        <a:bodyPr/>
        <a:lstStyle/>
        <a:p>
          <a:endParaRPr lang="en-US"/>
        </a:p>
      </dgm:t>
    </dgm:pt>
    <dgm:pt modelId="{816B841E-C8ED-3645-91C5-F3706690F95F}" type="sibTrans" cxnId="{70822359-BAD6-0544-AE01-2B039D255364}">
      <dgm:prSet/>
      <dgm:spPr/>
      <dgm:t>
        <a:bodyPr/>
        <a:lstStyle/>
        <a:p>
          <a:endParaRPr lang="en-US"/>
        </a:p>
      </dgm:t>
    </dgm:pt>
    <dgm:pt modelId="{7DDDB56A-B779-CF4C-BA7A-9806BBD38A29}">
      <dgm:prSet phldrT="[Text]"/>
      <dgm:spPr>
        <a:solidFill>
          <a:srgbClr val="545C68"/>
        </a:solidFill>
        <a:ln>
          <a:solidFill>
            <a:srgbClr val="FF9801"/>
          </a:solidFill>
        </a:ln>
      </dgm:spPr>
      <dgm:t>
        <a:bodyPr/>
        <a:lstStyle/>
        <a:p>
          <a:r>
            <a:rPr lang="en-US" dirty="0" smtClean="0"/>
            <a:t>High Problem Severity/Complexity</a:t>
          </a:r>
          <a:endParaRPr lang="en-US" dirty="0"/>
        </a:p>
      </dgm:t>
    </dgm:pt>
    <dgm:pt modelId="{1B63BA2D-FF33-4B42-A646-B8412411B1EE}" type="parTrans" cxnId="{C7C8B08C-EACC-9B41-AE83-0722F61A7A42}">
      <dgm:prSet/>
      <dgm:spPr/>
      <dgm:t>
        <a:bodyPr/>
        <a:lstStyle/>
        <a:p>
          <a:endParaRPr lang="en-US"/>
        </a:p>
      </dgm:t>
    </dgm:pt>
    <dgm:pt modelId="{93B41B21-5844-7945-947F-99D7BE1838EA}" type="sibTrans" cxnId="{C7C8B08C-EACC-9B41-AE83-0722F61A7A42}">
      <dgm:prSet/>
      <dgm:spPr/>
      <dgm:t>
        <a:bodyPr/>
        <a:lstStyle/>
        <a:p>
          <a:endParaRPr lang="en-US"/>
        </a:p>
      </dgm:t>
    </dgm:pt>
    <dgm:pt modelId="{C7FE1F08-F39E-8A4F-91C1-466ABBA9071E}">
      <dgm:prSet phldrT="[Text]"/>
      <dgm:spPr>
        <a:solidFill>
          <a:srgbClr val="545C68"/>
        </a:solidFill>
        <a:ln>
          <a:solidFill>
            <a:srgbClr val="FF9801"/>
          </a:solidFill>
        </a:ln>
      </dgm:spPr>
      <dgm:t>
        <a:bodyPr/>
        <a:lstStyle/>
        <a:p>
          <a:r>
            <a:rPr lang="en-US" dirty="0" smtClean="0"/>
            <a:t>Low Problem Severity/Complexity</a:t>
          </a:r>
          <a:endParaRPr lang="en-US" dirty="0"/>
        </a:p>
      </dgm:t>
    </dgm:pt>
    <dgm:pt modelId="{31D95CB4-FBEF-AF42-99AD-91348F5A93E7}" type="parTrans" cxnId="{6EA4B3DD-3672-8148-99DD-C576B758E7A2}">
      <dgm:prSet/>
      <dgm:spPr/>
      <dgm:t>
        <a:bodyPr/>
        <a:lstStyle/>
        <a:p>
          <a:endParaRPr lang="en-US"/>
        </a:p>
      </dgm:t>
    </dgm:pt>
    <dgm:pt modelId="{3A3190E8-D018-664C-80A1-494CD389E528}" type="sibTrans" cxnId="{6EA4B3DD-3672-8148-99DD-C576B758E7A2}">
      <dgm:prSet/>
      <dgm:spPr/>
      <dgm:t>
        <a:bodyPr/>
        <a:lstStyle/>
        <a:p>
          <a:endParaRPr lang="en-US"/>
        </a:p>
      </dgm:t>
    </dgm:pt>
    <dgm:pt modelId="{7CD76CB1-2572-1140-B9E3-AC5564D53C7B}">
      <dgm:prSet phldrT="[Text]"/>
      <dgm:spPr>
        <a:solidFill>
          <a:srgbClr val="545C68"/>
        </a:solidFill>
        <a:ln>
          <a:solidFill>
            <a:srgbClr val="FF9801"/>
          </a:solidFill>
        </a:ln>
      </dgm:spPr>
      <dgm:t>
        <a:bodyPr/>
        <a:lstStyle/>
        <a:p>
          <a:r>
            <a:rPr lang="en-US" dirty="0" smtClean="0"/>
            <a:t>Low Recovery Capital</a:t>
          </a:r>
          <a:endParaRPr lang="en-US" dirty="0"/>
        </a:p>
      </dgm:t>
    </dgm:pt>
    <dgm:pt modelId="{963F3B87-0625-594E-A94E-154F81EA249D}" type="parTrans" cxnId="{8EF08A22-FEF5-5F48-ABB7-3B952DA68711}">
      <dgm:prSet/>
      <dgm:spPr/>
      <dgm:t>
        <a:bodyPr/>
        <a:lstStyle/>
        <a:p>
          <a:endParaRPr lang="en-US"/>
        </a:p>
      </dgm:t>
    </dgm:pt>
    <dgm:pt modelId="{A0364533-47D3-E747-8B26-24DF583E36DF}" type="sibTrans" cxnId="{8EF08A22-FEF5-5F48-ABB7-3B952DA68711}">
      <dgm:prSet/>
      <dgm:spPr/>
      <dgm:t>
        <a:bodyPr/>
        <a:lstStyle/>
        <a:p>
          <a:endParaRPr lang="en-US"/>
        </a:p>
      </dgm:t>
    </dgm:pt>
    <dgm:pt modelId="{FB19F6F8-8934-8043-A55C-61642CF05E58}" type="pres">
      <dgm:prSet presAssocID="{C81D33DB-1C0E-3844-8C56-D7D27DD7BAD3}" presName="diagram" presStyleCnt="0">
        <dgm:presLayoutVars>
          <dgm:chMax val="1"/>
          <dgm:dir/>
          <dgm:animLvl val="ctr"/>
          <dgm:resizeHandles val="exact"/>
        </dgm:presLayoutVars>
      </dgm:prSet>
      <dgm:spPr/>
      <dgm:t>
        <a:bodyPr/>
        <a:lstStyle/>
        <a:p>
          <a:endParaRPr lang="en-US"/>
        </a:p>
      </dgm:t>
    </dgm:pt>
    <dgm:pt modelId="{34AF480F-B93E-3B44-9A98-569D9634F972}" type="pres">
      <dgm:prSet presAssocID="{C81D33DB-1C0E-3844-8C56-D7D27DD7BAD3}" presName="matrix" presStyleCnt="0"/>
      <dgm:spPr/>
    </dgm:pt>
    <dgm:pt modelId="{C192FD1B-53C5-0743-967B-D2D0CBEC23AD}" type="pres">
      <dgm:prSet presAssocID="{C81D33DB-1C0E-3844-8C56-D7D27DD7BAD3}" presName="tile1" presStyleLbl="node1" presStyleIdx="0" presStyleCnt="4"/>
      <dgm:spPr/>
      <dgm:t>
        <a:bodyPr/>
        <a:lstStyle/>
        <a:p>
          <a:endParaRPr lang="en-US"/>
        </a:p>
      </dgm:t>
    </dgm:pt>
    <dgm:pt modelId="{1A52E21E-136C-0D42-A2BE-F814AD4461FB}" type="pres">
      <dgm:prSet presAssocID="{C81D33DB-1C0E-3844-8C56-D7D27DD7BAD3}" presName="tile1text" presStyleLbl="node1" presStyleIdx="0" presStyleCnt="4">
        <dgm:presLayoutVars>
          <dgm:chMax val="0"/>
          <dgm:chPref val="0"/>
          <dgm:bulletEnabled val="1"/>
        </dgm:presLayoutVars>
      </dgm:prSet>
      <dgm:spPr/>
      <dgm:t>
        <a:bodyPr/>
        <a:lstStyle/>
        <a:p>
          <a:endParaRPr lang="en-US"/>
        </a:p>
      </dgm:t>
    </dgm:pt>
    <dgm:pt modelId="{58D22933-CCB3-8146-83CF-BBBED4EC518B}" type="pres">
      <dgm:prSet presAssocID="{C81D33DB-1C0E-3844-8C56-D7D27DD7BAD3}" presName="tile2" presStyleLbl="node1" presStyleIdx="1" presStyleCnt="4"/>
      <dgm:spPr/>
      <dgm:t>
        <a:bodyPr/>
        <a:lstStyle/>
        <a:p>
          <a:endParaRPr lang="en-US"/>
        </a:p>
      </dgm:t>
    </dgm:pt>
    <dgm:pt modelId="{3F6F865F-5269-3B4E-A908-C969238EFFCB}" type="pres">
      <dgm:prSet presAssocID="{C81D33DB-1C0E-3844-8C56-D7D27DD7BAD3}" presName="tile2text" presStyleLbl="node1" presStyleIdx="1" presStyleCnt="4">
        <dgm:presLayoutVars>
          <dgm:chMax val="0"/>
          <dgm:chPref val="0"/>
          <dgm:bulletEnabled val="1"/>
        </dgm:presLayoutVars>
      </dgm:prSet>
      <dgm:spPr/>
      <dgm:t>
        <a:bodyPr/>
        <a:lstStyle/>
        <a:p>
          <a:endParaRPr lang="en-US"/>
        </a:p>
      </dgm:t>
    </dgm:pt>
    <dgm:pt modelId="{98B82095-F1EB-6A40-9C40-D445F188DC7E}" type="pres">
      <dgm:prSet presAssocID="{C81D33DB-1C0E-3844-8C56-D7D27DD7BAD3}" presName="tile3" presStyleLbl="node1" presStyleIdx="2" presStyleCnt="4"/>
      <dgm:spPr/>
      <dgm:t>
        <a:bodyPr/>
        <a:lstStyle/>
        <a:p>
          <a:endParaRPr lang="en-US"/>
        </a:p>
      </dgm:t>
    </dgm:pt>
    <dgm:pt modelId="{D5690D1A-9FF2-864C-8730-AB0DB3C24882}" type="pres">
      <dgm:prSet presAssocID="{C81D33DB-1C0E-3844-8C56-D7D27DD7BAD3}" presName="tile3text" presStyleLbl="node1" presStyleIdx="2" presStyleCnt="4">
        <dgm:presLayoutVars>
          <dgm:chMax val="0"/>
          <dgm:chPref val="0"/>
          <dgm:bulletEnabled val="1"/>
        </dgm:presLayoutVars>
      </dgm:prSet>
      <dgm:spPr/>
      <dgm:t>
        <a:bodyPr/>
        <a:lstStyle/>
        <a:p>
          <a:endParaRPr lang="en-US"/>
        </a:p>
      </dgm:t>
    </dgm:pt>
    <dgm:pt modelId="{BF3860BC-E11D-BD4D-8DD8-54078D490AAA}" type="pres">
      <dgm:prSet presAssocID="{C81D33DB-1C0E-3844-8C56-D7D27DD7BAD3}" presName="tile4" presStyleLbl="node1" presStyleIdx="3" presStyleCnt="4"/>
      <dgm:spPr/>
      <dgm:t>
        <a:bodyPr/>
        <a:lstStyle/>
        <a:p>
          <a:endParaRPr lang="en-US"/>
        </a:p>
      </dgm:t>
    </dgm:pt>
    <dgm:pt modelId="{BEE0AE32-D4D7-F448-8DDD-F2A36EE3A86F}" type="pres">
      <dgm:prSet presAssocID="{C81D33DB-1C0E-3844-8C56-D7D27DD7BAD3}" presName="tile4text" presStyleLbl="node1" presStyleIdx="3" presStyleCnt="4">
        <dgm:presLayoutVars>
          <dgm:chMax val="0"/>
          <dgm:chPref val="0"/>
          <dgm:bulletEnabled val="1"/>
        </dgm:presLayoutVars>
      </dgm:prSet>
      <dgm:spPr/>
      <dgm:t>
        <a:bodyPr/>
        <a:lstStyle/>
        <a:p>
          <a:endParaRPr lang="en-US"/>
        </a:p>
      </dgm:t>
    </dgm:pt>
    <dgm:pt modelId="{B861F1E6-00AE-F441-9941-EF9BCC1230A7}" type="pres">
      <dgm:prSet presAssocID="{C81D33DB-1C0E-3844-8C56-D7D27DD7BAD3}" presName="centerTile" presStyleLbl="fgShp" presStyleIdx="0" presStyleCnt="1">
        <dgm:presLayoutVars>
          <dgm:chMax val="0"/>
          <dgm:chPref val="0"/>
        </dgm:presLayoutVars>
      </dgm:prSet>
      <dgm:spPr/>
      <dgm:t>
        <a:bodyPr/>
        <a:lstStyle/>
        <a:p>
          <a:endParaRPr lang="en-US"/>
        </a:p>
      </dgm:t>
    </dgm:pt>
  </dgm:ptLst>
  <dgm:cxnLst>
    <dgm:cxn modelId="{6DE0FA60-1D4F-B948-B467-75F0EA1EB50F}" type="presOf" srcId="{7CD76CB1-2572-1140-B9E3-AC5564D53C7B}" destId="{BEE0AE32-D4D7-F448-8DDD-F2A36EE3A86F}" srcOrd="1" destOrd="0" presId="urn:microsoft.com/office/officeart/2005/8/layout/matrix1"/>
    <dgm:cxn modelId="{3D5D1652-902D-734B-B171-D1570872927F}" type="presOf" srcId="{C81D33DB-1C0E-3844-8C56-D7D27DD7BAD3}" destId="{FB19F6F8-8934-8043-A55C-61642CF05E58}" srcOrd="0" destOrd="0" presId="urn:microsoft.com/office/officeart/2005/8/layout/matrix1"/>
    <dgm:cxn modelId="{8EF08A22-FEF5-5F48-ABB7-3B952DA68711}" srcId="{BD1EB028-9860-7043-92CB-58CA78035010}" destId="{7CD76CB1-2572-1140-B9E3-AC5564D53C7B}" srcOrd="3" destOrd="0" parTransId="{963F3B87-0625-594E-A94E-154F81EA249D}" sibTransId="{A0364533-47D3-E747-8B26-24DF583E36DF}"/>
    <dgm:cxn modelId="{B2AFFD30-5A12-344C-B26E-BFF575399904}" type="presOf" srcId="{7CD76CB1-2572-1140-B9E3-AC5564D53C7B}" destId="{BF3860BC-E11D-BD4D-8DD8-54078D490AAA}" srcOrd="0" destOrd="0" presId="urn:microsoft.com/office/officeart/2005/8/layout/matrix1"/>
    <dgm:cxn modelId="{328D74B3-78AA-E049-B70C-2AC75ABA59DA}" type="presOf" srcId="{B4362E50-6648-C544-A886-C9639918D3CC}" destId="{1A52E21E-136C-0D42-A2BE-F814AD4461FB}" srcOrd="1" destOrd="0" presId="urn:microsoft.com/office/officeart/2005/8/layout/matrix1"/>
    <dgm:cxn modelId="{D65AD5A9-0F14-8441-B721-FA854D3068E9}" type="presOf" srcId="{C7FE1F08-F39E-8A4F-91C1-466ABBA9071E}" destId="{98B82095-F1EB-6A40-9C40-D445F188DC7E}" srcOrd="0" destOrd="0" presId="urn:microsoft.com/office/officeart/2005/8/layout/matrix1"/>
    <dgm:cxn modelId="{6EA4B3DD-3672-8148-99DD-C576B758E7A2}" srcId="{BD1EB028-9860-7043-92CB-58CA78035010}" destId="{C7FE1F08-F39E-8A4F-91C1-466ABBA9071E}" srcOrd="2" destOrd="0" parTransId="{31D95CB4-FBEF-AF42-99AD-91348F5A93E7}" sibTransId="{3A3190E8-D018-664C-80A1-494CD389E528}"/>
    <dgm:cxn modelId="{5CE16DA7-2B02-204D-927C-8127FC381EF7}" type="presOf" srcId="{7DDDB56A-B779-CF4C-BA7A-9806BBD38A29}" destId="{3F6F865F-5269-3B4E-A908-C969238EFFCB}" srcOrd="1" destOrd="0" presId="urn:microsoft.com/office/officeart/2005/8/layout/matrix1"/>
    <dgm:cxn modelId="{C7C8B08C-EACC-9B41-AE83-0722F61A7A42}" srcId="{BD1EB028-9860-7043-92CB-58CA78035010}" destId="{7DDDB56A-B779-CF4C-BA7A-9806BBD38A29}" srcOrd="1" destOrd="0" parTransId="{1B63BA2D-FF33-4B42-A646-B8412411B1EE}" sibTransId="{93B41B21-5844-7945-947F-99D7BE1838EA}"/>
    <dgm:cxn modelId="{70822359-BAD6-0544-AE01-2B039D255364}" srcId="{BD1EB028-9860-7043-92CB-58CA78035010}" destId="{B4362E50-6648-C544-A886-C9639918D3CC}" srcOrd="0" destOrd="0" parTransId="{99362A09-3A5C-654C-ACA0-F127F6DF8397}" sibTransId="{816B841E-C8ED-3645-91C5-F3706690F95F}"/>
    <dgm:cxn modelId="{DAE490F7-56ED-9544-B36E-9CDEF9192D45}" type="presOf" srcId="{7DDDB56A-B779-CF4C-BA7A-9806BBD38A29}" destId="{58D22933-CCB3-8146-83CF-BBBED4EC518B}" srcOrd="0" destOrd="0" presId="urn:microsoft.com/office/officeart/2005/8/layout/matrix1"/>
    <dgm:cxn modelId="{C05E5850-4DD8-C64E-A305-98043F1963E1}" type="presOf" srcId="{B4362E50-6648-C544-A886-C9639918D3CC}" destId="{C192FD1B-53C5-0743-967B-D2D0CBEC23AD}" srcOrd="0" destOrd="0" presId="urn:microsoft.com/office/officeart/2005/8/layout/matrix1"/>
    <dgm:cxn modelId="{01F4DF1D-A040-B947-86D6-5B7FA69E4B7D}" type="presOf" srcId="{BD1EB028-9860-7043-92CB-58CA78035010}" destId="{B861F1E6-00AE-F441-9941-EF9BCC1230A7}" srcOrd="0" destOrd="0" presId="urn:microsoft.com/office/officeart/2005/8/layout/matrix1"/>
    <dgm:cxn modelId="{CA6E7570-700C-C24D-9ED4-18BCBB11A0B3}" type="presOf" srcId="{C7FE1F08-F39E-8A4F-91C1-466ABBA9071E}" destId="{D5690D1A-9FF2-864C-8730-AB0DB3C24882}" srcOrd="1" destOrd="0" presId="urn:microsoft.com/office/officeart/2005/8/layout/matrix1"/>
    <dgm:cxn modelId="{72C280A9-7A04-484D-979E-3DD0A9FD531A}" srcId="{C81D33DB-1C0E-3844-8C56-D7D27DD7BAD3}" destId="{BD1EB028-9860-7043-92CB-58CA78035010}" srcOrd="0" destOrd="0" parTransId="{5E8FA428-E946-9C49-A8DF-65007D597D19}" sibTransId="{D3C49F23-D619-0F45-A5F7-A6ED9D879BBE}"/>
    <dgm:cxn modelId="{5840C9B7-5BDA-F64A-AA86-D3AC70A5B064}" type="presParOf" srcId="{FB19F6F8-8934-8043-A55C-61642CF05E58}" destId="{34AF480F-B93E-3B44-9A98-569D9634F972}" srcOrd="0" destOrd="0" presId="urn:microsoft.com/office/officeart/2005/8/layout/matrix1"/>
    <dgm:cxn modelId="{DD1E4B00-2BF7-CE49-BFC6-AD085F0A239C}" type="presParOf" srcId="{34AF480F-B93E-3B44-9A98-569D9634F972}" destId="{C192FD1B-53C5-0743-967B-D2D0CBEC23AD}" srcOrd="0" destOrd="0" presId="urn:microsoft.com/office/officeart/2005/8/layout/matrix1"/>
    <dgm:cxn modelId="{A6B83FAD-D55C-4445-B4B9-C3861A0B852A}" type="presParOf" srcId="{34AF480F-B93E-3B44-9A98-569D9634F972}" destId="{1A52E21E-136C-0D42-A2BE-F814AD4461FB}" srcOrd="1" destOrd="0" presId="urn:microsoft.com/office/officeart/2005/8/layout/matrix1"/>
    <dgm:cxn modelId="{17314DA9-FEEA-0C4F-8F14-0A0BD463E506}" type="presParOf" srcId="{34AF480F-B93E-3B44-9A98-569D9634F972}" destId="{58D22933-CCB3-8146-83CF-BBBED4EC518B}" srcOrd="2" destOrd="0" presId="urn:microsoft.com/office/officeart/2005/8/layout/matrix1"/>
    <dgm:cxn modelId="{E69CDE7B-1621-EE46-BB7C-D78888F56A19}" type="presParOf" srcId="{34AF480F-B93E-3B44-9A98-569D9634F972}" destId="{3F6F865F-5269-3B4E-A908-C969238EFFCB}" srcOrd="3" destOrd="0" presId="urn:microsoft.com/office/officeart/2005/8/layout/matrix1"/>
    <dgm:cxn modelId="{49685F38-1BC9-FC41-81E9-63909000115F}" type="presParOf" srcId="{34AF480F-B93E-3B44-9A98-569D9634F972}" destId="{98B82095-F1EB-6A40-9C40-D445F188DC7E}" srcOrd="4" destOrd="0" presId="urn:microsoft.com/office/officeart/2005/8/layout/matrix1"/>
    <dgm:cxn modelId="{29A6FB4B-3F31-2E43-A06B-928783F8975B}" type="presParOf" srcId="{34AF480F-B93E-3B44-9A98-569D9634F972}" destId="{D5690D1A-9FF2-864C-8730-AB0DB3C24882}" srcOrd="5" destOrd="0" presId="urn:microsoft.com/office/officeart/2005/8/layout/matrix1"/>
    <dgm:cxn modelId="{878E81A5-4C4A-1F4F-B5EC-C15DB24CF95C}" type="presParOf" srcId="{34AF480F-B93E-3B44-9A98-569D9634F972}" destId="{BF3860BC-E11D-BD4D-8DD8-54078D490AAA}" srcOrd="6" destOrd="0" presId="urn:microsoft.com/office/officeart/2005/8/layout/matrix1"/>
    <dgm:cxn modelId="{993D8AF8-D37B-1648-962B-6D0C85C3E83D}" type="presParOf" srcId="{34AF480F-B93E-3B44-9A98-569D9634F972}" destId="{BEE0AE32-D4D7-F448-8DDD-F2A36EE3A86F}" srcOrd="7" destOrd="0" presId="urn:microsoft.com/office/officeart/2005/8/layout/matrix1"/>
    <dgm:cxn modelId="{B14B88A9-03D9-2746-985C-07084AF8A034}" type="presParOf" srcId="{FB19F6F8-8934-8043-A55C-61642CF05E58}" destId="{B861F1E6-00AE-F441-9941-EF9BCC1230A7}"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2FD1B-53C5-0743-967B-D2D0CBEC23AD}">
      <dsp:nvSpPr>
        <dsp:cNvPr id="0" name=""/>
        <dsp:cNvSpPr/>
      </dsp:nvSpPr>
      <dsp:spPr>
        <a:xfrm rot="16200000">
          <a:off x="508000" y="-508000"/>
          <a:ext cx="2032000" cy="3048000"/>
        </a:xfrm>
        <a:prstGeom prst="round1Rect">
          <a:avLst/>
        </a:prstGeom>
        <a:solidFill>
          <a:srgbClr val="545C68"/>
        </a:solidFill>
        <a:ln>
          <a:solidFill>
            <a:srgbClr val="FF980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High Recovery Capital</a:t>
          </a:r>
          <a:endParaRPr lang="en-US" sz="1800" kern="1200" dirty="0"/>
        </a:p>
      </dsp:txBody>
      <dsp:txXfrm rot="5400000">
        <a:off x="0" y="0"/>
        <a:ext cx="3048000" cy="1524000"/>
      </dsp:txXfrm>
    </dsp:sp>
    <dsp:sp modelId="{58D22933-CCB3-8146-83CF-BBBED4EC518B}">
      <dsp:nvSpPr>
        <dsp:cNvPr id="0" name=""/>
        <dsp:cNvSpPr/>
      </dsp:nvSpPr>
      <dsp:spPr>
        <a:xfrm>
          <a:off x="3048000" y="0"/>
          <a:ext cx="3048000" cy="2032000"/>
        </a:xfrm>
        <a:prstGeom prst="round1Rect">
          <a:avLst/>
        </a:prstGeom>
        <a:solidFill>
          <a:srgbClr val="545C68"/>
        </a:solidFill>
        <a:ln>
          <a:solidFill>
            <a:srgbClr val="FF980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High Problem Severity/Complexity</a:t>
          </a:r>
          <a:endParaRPr lang="en-US" sz="1800" kern="1200" dirty="0"/>
        </a:p>
      </dsp:txBody>
      <dsp:txXfrm>
        <a:off x="3048000" y="0"/>
        <a:ext cx="3048000" cy="1524000"/>
      </dsp:txXfrm>
    </dsp:sp>
    <dsp:sp modelId="{98B82095-F1EB-6A40-9C40-D445F188DC7E}">
      <dsp:nvSpPr>
        <dsp:cNvPr id="0" name=""/>
        <dsp:cNvSpPr/>
      </dsp:nvSpPr>
      <dsp:spPr>
        <a:xfrm rot="10800000">
          <a:off x="0" y="2032000"/>
          <a:ext cx="3048000" cy="2032000"/>
        </a:xfrm>
        <a:prstGeom prst="round1Rect">
          <a:avLst/>
        </a:prstGeom>
        <a:solidFill>
          <a:srgbClr val="545C68"/>
        </a:solidFill>
        <a:ln>
          <a:solidFill>
            <a:srgbClr val="FF980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Low Problem Severity/Complexity</a:t>
          </a:r>
          <a:endParaRPr lang="en-US" sz="1800" kern="1200" dirty="0"/>
        </a:p>
      </dsp:txBody>
      <dsp:txXfrm rot="10800000">
        <a:off x="0" y="2539999"/>
        <a:ext cx="3048000" cy="1524000"/>
      </dsp:txXfrm>
    </dsp:sp>
    <dsp:sp modelId="{BF3860BC-E11D-BD4D-8DD8-54078D490AAA}">
      <dsp:nvSpPr>
        <dsp:cNvPr id="0" name=""/>
        <dsp:cNvSpPr/>
      </dsp:nvSpPr>
      <dsp:spPr>
        <a:xfrm rot="5400000">
          <a:off x="3556000" y="1523999"/>
          <a:ext cx="2032000" cy="3048000"/>
        </a:xfrm>
        <a:prstGeom prst="round1Rect">
          <a:avLst/>
        </a:prstGeom>
        <a:solidFill>
          <a:srgbClr val="545C68"/>
        </a:solidFill>
        <a:ln>
          <a:solidFill>
            <a:srgbClr val="FF980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Low Recovery Capital</a:t>
          </a:r>
          <a:endParaRPr lang="en-US" sz="1800" kern="1200" dirty="0"/>
        </a:p>
      </dsp:txBody>
      <dsp:txXfrm rot="-5400000">
        <a:off x="3048000" y="2539999"/>
        <a:ext cx="3048000" cy="1524000"/>
      </dsp:txXfrm>
    </dsp:sp>
    <dsp:sp modelId="{B861F1E6-00AE-F441-9941-EF9BCC1230A7}">
      <dsp:nvSpPr>
        <dsp:cNvPr id="0" name=""/>
        <dsp:cNvSpPr/>
      </dsp:nvSpPr>
      <dsp:spPr>
        <a:xfrm>
          <a:off x="2133600" y="1523999"/>
          <a:ext cx="1828800" cy="1016000"/>
        </a:xfrm>
        <a:prstGeom prst="roundRect">
          <a:avLst/>
        </a:prstGeom>
        <a:solidFill>
          <a:srgbClr val="FF980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Recovery Capital/Problem Severity Matrix</a:t>
          </a:r>
          <a:endParaRPr lang="en-US" sz="1800" kern="1200" dirty="0">
            <a:solidFill>
              <a:schemeClr val="bg1"/>
            </a:solidFill>
          </a:endParaRPr>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46CAF3E-F9F2-42A7-ADCC-FBF0F8D878DD}" type="datetimeFigureOut">
              <a:rPr lang="en-US"/>
              <a:pPr>
                <a:defRPr/>
              </a:pPr>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B8569B4-90A9-4459-8BBC-949A76C31430}" type="slidenum">
              <a:rPr lang="en-US"/>
              <a:pPr>
                <a:defRPr/>
              </a:pPr>
              <a:t>‹#›</a:t>
            </a:fld>
            <a:endParaRPr lang="en-US"/>
          </a:p>
        </p:txBody>
      </p:sp>
    </p:spTree>
    <p:extLst>
      <p:ext uri="{BB962C8B-B14F-4D97-AF65-F5344CB8AC3E}">
        <p14:creationId xmlns:p14="http://schemas.microsoft.com/office/powerpoint/2010/main" val="88291182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name is Joe Powell and I am a person in long Term Recovery and that means, I have not had a drink of Alcohol in 24 years.</a:t>
            </a:r>
            <a:endParaRPr lang="en-US" dirty="0"/>
          </a:p>
        </p:txBody>
      </p:sp>
      <p:sp>
        <p:nvSpPr>
          <p:cNvPr id="4" name="Slide Number Placeholder 3"/>
          <p:cNvSpPr>
            <a:spLocks noGrp="1"/>
          </p:cNvSpPr>
          <p:nvPr>
            <p:ph type="sldNum" sz="quarter" idx="10"/>
          </p:nvPr>
        </p:nvSpPr>
        <p:spPr/>
        <p:txBody>
          <a:bodyPr/>
          <a:lstStyle/>
          <a:p>
            <a:fld id="{DF348076-3FCC-4DCA-834B-E987C25AD84C}"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Affects the whole family</a:t>
            </a:r>
            <a:endParaRPr lang="en-US" dirty="0"/>
          </a:p>
        </p:txBody>
      </p:sp>
      <p:sp>
        <p:nvSpPr>
          <p:cNvPr id="4" name="Slide Number Placeholder 3"/>
          <p:cNvSpPr>
            <a:spLocks noGrp="1"/>
          </p:cNvSpPr>
          <p:nvPr>
            <p:ph type="sldNum" sz="quarter" idx="10"/>
          </p:nvPr>
        </p:nvSpPr>
        <p:spPr/>
        <p:txBody>
          <a:bodyPr/>
          <a:lstStyle/>
          <a:p>
            <a:fld id="{DF348076-3FCC-4DCA-834B-E987C25AD84C}"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Whole Family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348076-3FCC-4DCA-834B-E987C25AD84C}"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 survived the disease of my parents only to acquire it myself.</a:t>
            </a:r>
          </a:p>
          <a:p>
            <a:endParaRPr lang="en-US" dirty="0"/>
          </a:p>
        </p:txBody>
      </p:sp>
      <p:sp>
        <p:nvSpPr>
          <p:cNvPr id="4" name="Slide Number Placeholder 3"/>
          <p:cNvSpPr>
            <a:spLocks noGrp="1"/>
          </p:cNvSpPr>
          <p:nvPr>
            <p:ph type="sldNum" sz="quarter" idx="10"/>
          </p:nvPr>
        </p:nvSpPr>
        <p:spPr/>
        <p:txBody>
          <a:bodyPr/>
          <a:lstStyle/>
          <a:p>
            <a:fld id="{DF348076-3FCC-4DCA-834B-E987C25AD84C}"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Affects the whole family</a:t>
            </a:r>
            <a:endParaRPr lang="en-US" dirty="0"/>
          </a:p>
        </p:txBody>
      </p:sp>
      <p:sp>
        <p:nvSpPr>
          <p:cNvPr id="4" name="Slide Number Placeholder 3"/>
          <p:cNvSpPr>
            <a:spLocks noGrp="1"/>
          </p:cNvSpPr>
          <p:nvPr>
            <p:ph type="sldNum" sz="quarter" idx="10"/>
          </p:nvPr>
        </p:nvSpPr>
        <p:spPr/>
        <p:txBody>
          <a:bodyPr/>
          <a:lstStyle/>
          <a:p>
            <a:fld id="{DF348076-3FCC-4DCA-834B-E987C25AD84C}"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BE5B42-BA1B-4E83-A293-8C2062AE5B42}" type="slidenum">
              <a:rPr lang="en-US"/>
              <a:pPr fontAlgn="base">
                <a:spcBef>
                  <a:spcPct val="0"/>
                </a:spcBef>
                <a:spcAft>
                  <a:spcPct val="0"/>
                </a:spcAft>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87394"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lIns="89719" tIns="44861" rIns="89719" bIns="44861" numCol="1" anchor="t" anchorCtr="0" compatLnSpc="1">
            <a:prstTxWarp prst="textNoShape">
              <a:avLst/>
            </a:prstTxWarp>
          </a:bodyPr>
          <a:lstStyle/>
          <a:p>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926BF96-055D-4762-8C2D-455F920290DD}" type="datetimeFigureOut">
              <a:rPr lang="en-US"/>
              <a:pPr>
                <a:defRPr/>
              </a:pPr>
              <a:t>6/20/2013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B8F0D8-F51D-48A1-AB69-4BBA0E094CF9}"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1C345B-5600-4CB2-B169-5D6D3F2F623C}" type="datetimeFigureOut">
              <a:rPr lang="en-US"/>
              <a:pPr>
                <a:defRPr/>
              </a:pPr>
              <a:t>6/20/2013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648F60-D6C3-47C5-9B5E-2FE2D7AE32C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8E8E4-57EB-464B-B432-DDF670BC2C36}" type="datetimeFigureOut">
              <a:rPr lang="en-US"/>
              <a:pPr>
                <a:defRPr/>
              </a:pPr>
              <a:t>6/20/2013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55FDF-8EA8-4066-A0EC-7DEE4BE4CF5D}"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Divider">
    <p:spTree>
      <p:nvGrpSpPr>
        <p:cNvPr id="1" name=""/>
        <p:cNvGrpSpPr/>
        <p:nvPr/>
      </p:nvGrpSpPr>
      <p:grpSpPr>
        <a:xfrm>
          <a:off x="0" y="0"/>
          <a:ext cx="0" cy="0"/>
          <a:chOff x="0" y="0"/>
          <a:chExt cx="0" cy="0"/>
        </a:xfrm>
      </p:grpSpPr>
      <p:sp>
        <p:nvSpPr>
          <p:cNvPr id="4" name="Rectangle 19"/>
          <p:cNvSpPr/>
          <p:nvPr userDrawn="1"/>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20"/>
          <p:cNvSpPr/>
          <p:nvPr userDrawn="1"/>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21"/>
          <p:cNvSpPr/>
          <p:nvPr userDrawn="1"/>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22"/>
          <p:cNvSpPr/>
          <p:nvPr userDrawn="1"/>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23"/>
          <p:cNvSpPr/>
          <p:nvPr userDrawn="1"/>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9" name="Rounded Rectangle 24"/>
          <p:cNvSpPr/>
          <p:nvPr userDrawn="1"/>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0" name="Rounded Rectangle 25"/>
          <p:cNvSpPr/>
          <p:nvPr userDrawn="1"/>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26"/>
          <p:cNvSpPr/>
          <p:nvPr userDrawn="1"/>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27"/>
          <p:cNvSpPr/>
          <p:nvPr userDrawn="1"/>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28"/>
          <p:cNvSpPr/>
          <p:nvPr userDrawn="1"/>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29"/>
          <p:cNvSpPr/>
          <p:nvPr userDrawn="1"/>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5" name="Group 33"/>
          <p:cNvGrpSpPr>
            <a:grpSpLocks/>
          </p:cNvGrpSpPr>
          <p:nvPr userDrawn="1"/>
        </p:nvGrpSpPr>
        <p:grpSpPr bwMode="auto">
          <a:xfrm>
            <a:off x="381000" y="4038600"/>
            <a:ext cx="2133600" cy="1905000"/>
            <a:chOff x="-990600" y="2667000"/>
            <a:chExt cx="4572000" cy="4191000"/>
          </a:xfrm>
        </p:grpSpPr>
        <p:pic>
          <p:nvPicPr>
            <p:cNvPr id="16" name="Picture 34" descr="head1.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3032691"/>
              <a:ext cx="3505200" cy="3825309"/>
            </a:xfrm>
            <a:prstGeom prst="rect">
              <a:avLst/>
            </a:prstGeom>
            <a:noFill/>
            <a:ln w="9525">
              <a:noFill/>
              <a:miter lim="800000"/>
              <a:headEnd/>
              <a:tailEnd/>
            </a:ln>
          </p:spPr>
        </p:pic>
        <p:cxnSp>
          <p:nvCxnSpPr>
            <p:cNvPr id="17" name="Straight Arrow Connector 35"/>
            <p:cNvCxnSpPr/>
            <p:nvPr/>
          </p:nvCxnSpPr>
          <p:spPr>
            <a:xfrm>
              <a:off x="-534761" y="3047684"/>
              <a:ext cx="350724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36"/>
            <p:cNvCxnSpPr/>
            <p:nvPr/>
          </p:nvCxnSpPr>
          <p:spPr>
            <a:xfrm>
              <a:off x="1142321" y="2667000"/>
              <a:ext cx="1905000" cy="19034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37"/>
            <p:cNvCxnSpPr/>
            <p:nvPr/>
          </p:nvCxnSpPr>
          <p:spPr>
            <a:xfrm flipV="1">
              <a:off x="2666321" y="3428365"/>
              <a:ext cx="0" cy="28952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38"/>
            <p:cNvCxnSpPr/>
            <p:nvPr/>
          </p:nvCxnSpPr>
          <p:spPr>
            <a:xfrm>
              <a:off x="-990600" y="4877754"/>
              <a:ext cx="4572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21" name="Picture 39" descr="blueprints_13.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81000" y="6172200"/>
            <a:ext cx="2206625" cy="457200"/>
          </a:xfrm>
          <a:prstGeom prst="rect">
            <a:avLst/>
          </a:prstGeom>
          <a:noFill/>
          <a:ln w="9525">
            <a:noFill/>
            <a:miter lim="800000"/>
            <a:headEnd/>
            <a:tailEnd/>
          </a:ln>
        </p:spPr>
      </p:pic>
      <p:sp>
        <p:nvSpPr>
          <p:cNvPr id="31" name="Title 7"/>
          <p:cNvSpPr>
            <a:spLocks noGrp="1"/>
          </p:cNvSpPr>
          <p:nvPr>
            <p:ph type="ctrTitle"/>
          </p:nvPr>
        </p:nvSpPr>
        <p:spPr>
          <a:xfrm>
            <a:off x="1828800" y="1044575"/>
            <a:ext cx="7010400" cy="1470025"/>
          </a:xfrm>
        </p:spPr>
        <p:txBody>
          <a:bodyPr anchor="b">
            <a:noAutofit/>
          </a:bodyPr>
          <a:lstStyle>
            <a:lvl1pPr algn="r">
              <a:defRPr sz="5400" b="1">
                <a:solidFill>
                  <a:srgbClr val="6A9FAE"/>
                </a:solidFill>
                <a:effectLst>
                  <a:innerShdw blurRad="63500" dist="50800" dir="16200000">
                    <a:prstClr val="black">
                      <a:alpha val="50000"/>
                    </a:prstClr>
                  </a:innerShdw>
                </a:effectLst>
              </a:defRPr>
            </a:lvl1pPr>
          </a:lstStyle>
          <a:p>
            <a:r>
              <a:rPr lang="en-US" dirty="0" smtClean="0"/>
              <a:t>Click to edit Master title style</a:t>
            </a:r>
            <a:endParaRPr lang="en-US" dirty="0"/>
          </a:p>
        </p:txBody>
      </p:sp>
      <p:sp>
        <p:nvSpPr>
          <p:cNvPr id="32" name="Subtitle 8"/>
          <p:cNvSpPr>
            <a:spLocks noGrp="1"/>
          </p:cNvSpPr>
          <p:nvPr>
            <p:ph type="subTitle" idx="1"/>
          </p:nvPr>
        </p:nvSpPr>
        <p:spPr>
          <a:xfrm>
            <a:off x="3657600" y="4648200"/>
            <a:ext cx="4953000" cy="1066800"/>
          </a:xfrm>
        </p:spPr>
        <p:txBody>
          <a:bodyPr>
            <a:normAutofit/>
          </a:bodyPr>
          <a:lstStyle>
            <a:lvl1pPr marL="64008" indent="0" algn="l">
              <a:buNone/>
              <a:defRPr sz="2100">
                <a:solidFill>
                  <a:schemeClr val="accent3">
                    <a:lumMod val="75000"/>
                  </a:schemeClr>
                </a:solidFill>
                <a:effectLst>
                  <a:innerShdw blurRad="63500" dist="50800" dir="16200000">
                    <a:prstClr val="black">
                      <a:alpha val="50000"/>
                    </a:prst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8048F6-21AB-46ED-97AC-4245EB2FAACF}" type="datetimeFigureOut">
              <a:rPr lang="en-US"/>
              <a:pPr>
                <a:defRPr/>
              </a:pPr>
              <a:t>6/20/2013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2B8D9-E467-47BC-A3E9-E09400E3FB74}"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CDC5DF-C9C6-43C3-BAEC-ADC0B4DE59D2}" type="datetimeFigureOut">
              <a:rPr lang="en-US"/>
              <a:pPr>
                <a:defRPr/>
              </a:pPr>
              <a:t>6/20/2013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A0646D-D7BE-4BED-A243-7BD864AB4311}"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467D189-A895-4AC9-AD26-52D03D91893D}" type="datetimeFigureOut">
              <a:rPr lang="en-US"/>
              <a:pPr>
                <a:defRPr/>
              </a:pPr>
              <a:t>6/20/2013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A649C5-2D4B-440E-A9E8-6FF62DF10394}"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B93A44-0EF9-4564-BBC0-1941D266D982}" type="datetimeFigureOut">
              <a:rPr lang="en-US"/>
              <a:pPr>
                <a:defRPr/>
              </a:pPr>
              <a:t>6/20/2013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08BFD6D-EC3B-4A7A-B187-875F8B5C80AD}"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926547-D0A4-4280-9985-B58F808F88AD}" type="datetimeFigureOut">
              <a:rPr lang="en-US"/>
              <a:pPr>
                <a:defRPr/>
              </a:pPr>
              <a:t>6/20/2013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EF616C-FE81-46FB-9B40-E7DED454ADC4}"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44937B-D76B-45FC-B368-1A2FFEDC6062}" type="datetimeFigureOut">
              <a:rPr lang="en-US"/>
              <a:pPr>
                <a:defRPr/>
              </a:pPr>
              <a:t>6/20/2013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E0F8B1-B37D-4878-AFF4-BB859B39E94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0012A6-43B3-45E9-9F38-62553B562429}" type="datetimeFigureOut">
              <a:rPr lang="en-US"/>
              <a:pPr>
                <a:defRPr/>
              </a:pPr>
              <a:t>6/20/2013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210-B8BD-449C-8046-EDD9641C5AB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ADDFF2-1A78-43D9-A107-F607482660EB}" type="datetimeFigureOut">
              <a:rPr lang="en-US"/>
              <a:pPr>
                <a:defRPr/>
              </a:pPr>
              <a:t>6/20/2013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38727D-84D4-4537-84B3-CB318862F04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E6B853F-1E25-4EA3-8467-F068153AA39A}" type="datetimeFigureOut">
              <a:rPr lang="en-US"/>
              <a:pPr>
                <a:defRPr/>
              </a:pPr>
              <a:t>6/20/2013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0647801-08B6-4963-BD73-7F8188D87B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wmf"/></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6.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1295400" y="2492375"/>
            <a:ext cx="6553200" cy="1470025"/>
          </a:xfrm>
        </p:spPr>
        <p:txBody>
          <a:bodyPr/>
          <a:lstStyle/>
          <a:p>
            <a:r>
              <a:rPr lang="en-US" sz="3200" dirty="0" smtClean="0">
                <a:solidFill>
                  <a:srgbClr val="545C68"/>
                </a:solidFill>
                <a:latin typeface="Nexa Light"/>
              </a:rPr>
              <a:t>INCLUDING FAMILY AND COMMUNITY </a:t>
            </a:r>
            <a:r>
              <a:rPr lang="en-US" sz="3200" dirty="0" smtClean="0">
                <a:solidFill>
                  <a:srgbClr val="FF9801"/>
                </a:solidFill>
                <a:latin typeface="Nexa Light"/>
              </a:rPr>
              <a:t>IN THE RECOVERY PROCESS</a:t>
            </a:r>
          </a:p>
        </p:txBody>
      </p:sp>
      <p:grpSp>
        <p:nvGrpSpPr>
          <p:cNvPr id="15363" name="Group 5"/>
          <p:cNvGrpSpPr>
            <a:grpSpLocks/>
          </p:cNvGrpSpPr>
          <p:nvPr/>
        </p:nvGrpSpPr>
        <p:grpSpPr bwMode="auto">
          <a:xfrm>
            <a:off x="990600" y="2362200"/>
            <a:ext cx="7162800" cy="1676400"/>
            <a:chOff x="3373820" y="2387816"/>
            <a:chExt cx="2463087" cy="762004"/>
          </a:xfrm>
        </p:grpSpPr>
        <p:pic>
          <p:nvPicPr>
            <p:cNvPr id="15367" name="Picture 3" descr="03_Braket_Single.png"/>
            <p:cNvPicPr>
              <a:picLocks noChangeAspect="1"/>
            </p:cNvPicPr>
            <p:nvPr/>
          </p:nvPicPr>
          <p:blipFill>
            <a:blip r:embed="rId3"/>
            <a:srcRect/>
            <a:stretch>
              <a:fillRect/>
            </a:stretch>
          </p:blipFill>
          <p:spPr bwMode="auto">
            <a:xfrm>
              <a:off x="3373820" y="2387816"/>
              <a:ext cx="100887" cy="762004"/>
            </a:xfrm>
            <a:prstGeom prst="rect">
              <a:avLst/>
            </a:prstGeom>
            <a:noFill/>
            <a:ln w="9525">
              <a:noFill/>
              <a:miter lim="800000"/>
              <a:headEnd/>
              <a:tailEnd/>
            </a:ln>
          </p:spPr>
        </p:pic>
        <p:pic>
          <p:nvPicPr>
            <p:cNvPr id="15368" name="Picture 4" descr="03_Braket_Single.png"/>
            <p:cNvPicPr>
              <a:picLocks noChangeAspect="1"/>
            </p:cNvPicPr>
            <p:nvPr/>
          </p:nvPicPr>
          <p:blipFill>
            <a:blip r:embed="rId3"/>
            <a:srcRect/>
            <a:stretch>
              <a:fillRect/>
            </a:stretch>
          </p:blipFill>
          <p:spPr bwMode="auto">
            <a:xfrm rot="10800000">
              <a:off x="5736020" y="2387816"/>
              <a:ext cx="100887" cy="762004"/>
            </a:xfrm>
            <a:prstGeom prst="rect">
              <a:avLst/>
            </a:prstGeom>
            <a:noFill/>
            <a:ln w="9525">
              <a:noFill/>
              <a:miter lim="800000"/>
              <a:headEnd/>
              <a:tailEnd/>
            </a:ln>
          </p:spPr>
        </p:pic>
      </p:grpSp>
      <p:pic>
        <p:nvPicPr>
          <p:cNvPr id="15364" name="Picture 7" descr="05_Your-Logo.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381000"/>
            <a:ext cx="1800225" cy="1828800"/>
          </a:xfrm>
          <a:prstGeom prst="rect">
            <a:avLst/>
          </a:prstGeom>
          <a:noFill/>
          <a:ln w="9525">
            <a:noFill/>
            <a:miter lim="800000"/>
            <a:headEnd/>
            <a:tailEnd/>
          </a:ln>
        </p:spPr>
      </p:pic>
      <p:sp>
        <p:nvSpPr>
          <p:cNvPr id="15365" name="Title 1"/>
          <p:cNvSpPr txBox="1">
            <a:spLocks/>
          </p:cNvSpPr>
          <p:nvPr/>
        </p:nvSpPr>
        <p:spPr bwMode="auto">
          <a:xfrm>
            <a:off x="457200" y="4168775"/>
            <a:ext cx="8229600" cy="1470025"/>
          </a:xfrm>
          <a:prstGeom prst="rect">
            <a:avLst/>
          </a:prstGeom>
          <a:noFill/>
          <a:ln w="9525">
            <a:noFill/>
            <a:miter lim="800000"/>
            <a:headEnd/>
            <a:tailEnd/>
          </a:ln>
        </p:spPr>
        <p:txBody>
          <a:bodyPr anchor="ctr"/>
          <a:lstStyle/>
          <a:p>
            <a:pPr algn="ctr"/>
            <a:r>
              <a:rPr lang="en-US" sz="2800" dirty="0">
                <a:solidFill>
                  <a:srgbClr val="545C68"/>
                </a:solidFill>
                <a:latin typeface="Nexa Light"/>
              </a:rPr>
              <a:t>Presented by William “Bill” </a:t>
            </a:r>
            <a:r>
              <a:rPr lang="en-US" sz="2800" dirty="0" smtClean="0">
                <a:solidFill>
                  <a:srgbClr val="545C68"/>
                </a:solidFill>
                <a:latin typeface="Nexa Light"/>
              </a:rPr>
              <a:t>White and Joe Powell</a:t>
            </a:r>
            <a:endParaRPr lang="en-US" sz="2800" dirty="0">
              <a:solidFill>
                <a:srgbClr val="545C68"/>
              </a:solidFill>
              <a:latin typeface="Nexa Light"/>
            </a:endParaRPr>
          </a:p>
          <a:p>
            <a:pPr algn="ctr">
              <a:spcBef>
                <a:spcPts val="1200"/>
              </a:spcBef>
            </a:pPr>
            <a:r>
              <a:rPr lang="en-US" sz="2000" i="1" dirty="0" smtClean="0">
                <a:solidFill>
                  <a:srgbClr val="545C68"/>
                </a:solidFill>
                <a:latin typeface="Nexa Light"/>
              </a:rPr>
              <a:t>June 19, </a:t>
            </a:r>
            <a:r>
              <a:rPr lang="en-US" sz="2000" i="1" dirty="0">
                <a:solidFill>
                  <a:srgbClr val="545C68"/>
                </a:solidFill>
                <a:latin typeface="Nexa Light"/>
              </a:rPr>
              <a:t>2013</a:t>
            </a:r>
          </a:p>
        </p:txBody>
      </p:sp>
      <p:sp>
        <p:nvSpPr>
          <p:cNvPr id="15366" name="Title 1"/>
          <p:cNvSpPr txBox="1">
            <a:spLocks/>
          </p:cNvSpPr>
          <p:nvPr/>
        </p:nvSpPr>
        <p:spPr bwMode="auto">
          <a:xfrm>
            <a:off x="762000" y="6223000"/>
            <a:ext cx="7772400" cy="406400"/>
          </a:xfrm>
          <a:prstGeom prst="rect">
            <a:avLst/>
          </a:prstGeom>
          <a:noFill/>
          <a:ln w="9525">
            <a:noFill/>
            <a:miter lim="800000"/>
            <a:headEnd/>
            <a:tailEnd/>
          </a:ln>
        </p:spPr>
        <p:txBody>
          <a:bodyPr anchor="ctr"/>
          <a:lstStyle/>
          <a:p>
            <a:pPr algn="ctr"/>
            <a:r>
              <a:rPr lang="en-US" sz="1600" b="1">
                <a:solidFill>
                  <a:srgbClr val="FF9801"/>
                </a:solidFill>
                <a:latin typeface="Calibri" pitchFamily="34" charset="0"/>
              </a:rPr>
              <a:t>A presentation by the NAADAC, the Association for Addiction Professionals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JOE POWELL – </a:t>
            </a:r>
            <a:r>
              <a:rPr lang="en-US" sz="2200" dirty="0" smtClean="0">
                <a:solidFill>
                  <a:srgbClr val="545C68"/>
                </a:solidFill>
                <a:latin typeface="Nexa Light"/>
              </a:rPr>
              <a:t>PERSON IN LONG-TERM RECOVERY</a:t>
            </a:r>
            <a:endParaRPr lang="en-US" sz="2200" dirty="0" smtClean="0">
              <a:solidFill>
                <a:srgbClr val="545C68"/>
              </a:solidFill>
              <a:latin typeface="Nexa Bold"/>
            </a:endParaRPr>
          </a:p>
        </p:txBody>
      </p:sp>
      <p:grpSp>
        <p:nvGrpSpPr>
          <p:cNvPr id="5" name="Group 73"/>
          <p:cNvGrpSpPr>
            <a:grpSpLocks/>
          </p:cNvGrpSpPr>
          <p:nvPr/>
        </p:nvGrpSpPr>
        <p:grpSpPr bwMode="auto">
          <a:xfrm>
            <a:off x="762000" y="685800"/>
            <a:ext cx="7620000" cy="609600"/>
            <a:chOff x="3429000" y="526256"/>
            <a:chExt cx="2384632" cy="457200"/>
          </a:xfrm>
        </p:grpSpPr>
        <p:pic>
          <p:nvPicPr>
            <p:cNvPr id="6" name="Picture 68" descr="03_Braket_Singl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pic>
        <p:nvPicPr>
          <p:cNvPr id="11" name="Picture 1" descr="C:\Users\Joe Powell\Documents\Joe P\Pictures\Kodak Pictures\2005-02-06\007_07.JPG"/>
          <p:cNvPicPr>
            <a:picLocks noChangeAspect="1" noChangeArrowheads="1"/>
          </p:cNvPicPr>
          <p:nvPr/>
        </p:nvPicPr>
        <p:blipFill>
          <a:blip r:embed="rId4" cstate="print"/>
          <a:srcRect/>
          <a:stretch>
            <a:fillRect/>
          </a:stretch>
        </p:blipFill>
        <p:spPr bwMode="auto">
          <a:xfrm>
            <a:off x="2743200" y="1447800"/>
            <a:ext cx="3415191" cy="4343400"/>
          </a:xfrm>
          <a:prstGeom prst="rect">
            <a:avLst/>
          </a:prstGeom>
          <a:noFill/>
          <a:ln>
            <a:solidFill>
              <a:srgbClr val="FF9801"/>
            </a:solid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981200"/>
            <a:ext cx="3352800" cy="3733800"/>
          </a:xfrm>
        </p:spPr>
        <p:txBody>
          <a:bodyPr>
            <a:normAutofit/>
          </a:bodyPr>
          <a:lstStyle/>
          <a:p>
            <a:pPr marL="0" indent="0" algn="r">
              <a:spcBef>
                <a:spcPts val="888"/>
              </a:spcBef>
              <a:buNone/>
            </a:pPr>
            <a:r>
              <a:rPr lang="en-US" sz="2400" i="1" dirty="0" smtClean="0">
                <a:solidFill>
                  <a:srgbClr val="FF9801"/>
                </a:solidFill>
              </a:rPr>
              <a:t>The family follows a predictable and progressive course in response to living in an environment where the disease of addiction is active.</a:t>
            </a:r>
          </a:p>
          <a:p>
            <a:pPr lvl="1">
              <a:spcBef>
                <a:spcPts val="888"/>
              </a:spcBef>
            </a:pPr>
            <a:endParaRPr lang="en-US" sz="1050" b="1" dirty="0" smtClean="0">
              <a:solidFill>
                <a:srgbClr val="545C68"/>
              </a:solidFill>
            </a:endParaRPr>
          </a:p>
          <a:p>
            <a:pPr marL="0" indent="0" algn="r">
              <a:spcBef>
                <a:spcPts val="888"/>
              </a:spcBef>
              <a:buNone/>
            </a:pPr>
            <a:r>
              <a:rPr lang="en-US" sz="2000" dirty="0" smtClean="0">
                <a:solidFill>
                  <a:srgbClr val="545C68"/>
                </a:solidFill>
              </a:rPr>
              <a:t>Similar signs and symptoms of the alcoholic/addict.</a:t>
            </a:r>
            <a:endParaRPr lang="en-US" sz="2000" dirty="0">
              <a:solidFill>
                <a:srgbClr val="545C68"/>
              </a:solidFill>
            </a:endParaRPr>
          </a:p>
        </p:txBody>
      </p:sp>
      <p:sp>
        <p:nvSpPr>
          <p:cNvPr id="4" name="Content Placeholder 3"/>
          <p:cNvSpPr>
            <a:spLocks noGrp="1"/>
          </p:cNvSpPr>
          <p:nvPr>
            <p:ph sz="half" idx="2"/>
          </p:nvPr>
        </p:nvSpPr>
        <p:spPr>
          <a:xfrm>
            <a:off x="4724400" y="1981200"/>
            <a:ext cx="3352800" cy="3810000"/>
          </a:xfrm>
        </p:spPr>
        <p:txBody>
          <a:bodyPr>
            <a:noAutofit/>
          </a:bodyPr>
          <a:lstStyle/>
          <a:p>
            <a:pPr>
              <a:spcBef>
                <a:spcPts val="1008"/>
              </a:spcBef>
              <a:buClr>
                <a:srgbClr val="FF9801"/>
              </a:buClr>
              <a:buFont typeface="Wingdings" charset="2"/>
              <a:buChar char="ü"/>
            </a:pPr>
            <a:r>
              <a:rPr lang="en-US" sz="1600" dirty="0" smtClean="0">
                <a:solidFill>
                  <a:srgbClr val="545C68"/>
                </a:solidFill>
              </a:rPr>
              <a:t>Tolerance of the addict</a:t>
            </a:r>
          </a:p>
          <a:p>
            <a:pPr>
              <a:spcBef>
                <a:spcPts val="1008"/>
              </a:spcBef>
              <a:buClr>
                <a:srgbClr val="FF9801"/>
              </a:buClr>
              <a:buFont typeface="Wingdings" charset="2"/>
              <a:buChar char="ü"/>
            </a:pPr>
            <a:r>
              <a:rPr lang="en-US" sz="1600" dirty="0" smtClean="0">
                <a:solidFill>
                  <a:srgbClr val="545C68"/>
                </a:solidFill>
              </a:rPr>
              <a:t>Denial of the Elephant</a:t>
            </a:r>
          </a:p>
          <a:p>
            <a:pPr>
              <a:spcBef>
                <a:spcPts val="1008"/>
              </a:spcBef>
              <a:buClr>
                <a:srgbClr val="FF9801"/>
              </a:buClr>
              <a:buFont typeface="Wingdings" charset="2"/>
              <a:buChar char="ü"/>
            </a:pPr>
            <a:r>
              <a:rPr lang="en-US" sz="1600" dirty="0" smtClean="0">
                <a:solidFill>
                  <a:srgbClr val="545C68"/>
                </a:solidFill>
              </a:rPr>
              <a:t>Plays detective </a:t>
            </a:r>
          </a:p>
          <a:p>
            <a:pPr>
              <a:spcBef>
                <a:spcPts val="1008"/>
              </a:spcBef>
              <a:buClr>
                <a:srgbClr val="FF9801"/>
              </a:buClr>
              <a:buFont typeface="Wingdings" charset="2"/>
              <a:buChar char="ü"/>
            </a:pPr>
            <a:r>
              <a:rPr lang="en-US" sz="1600" dirty="0" smtClean="0">
                <a:solidFill>
                  <a:srgbClr val="545C68"/>
                </a:solidFill>
              </a:rPr>
              <a:t>Preoccupied with addict</a:t>
            </a:r>
          </a:p>
          <a:p>
            <a:pPr>
              <a:spcBef>
                <a:spcPts val="1008"/>
              </a:spcBef>
              <a:buClr>
                <a:srgbClr val="FF9801"/>
              </a:buClr>
              <a:buFont typeface="Wingdings" charset="2"/>
              <a:buChar char="ü"/>
            </a:pPr>
            <a:r>
              <a:rPr lang="en-US" sz="1600" dirty="0" smtClean="0">
                <a:solidFill>
                  <a:srgbClr val="545C68"/>
                </a:solidFill>
              </a:rPr>
              <a:t>Tries to hide the problem from family and friends</a:t>
            </a:r>
          </a:p>
          <a:p>
            <a:pPr>
              <a:spcBef>
                <a:spcPts val="1008"/>
              </a:spcBef>
              <a:buClr>
                <a:srgbClr val="FF9801"/>
              </a:buClr>
              <a:buFont typeface="Wingdings" charset="2"/>
              <a:buChar char="ü"/>
            </a:pPr>
            <a:r>
              <a:rPr lang="en-US" sz="1600" dirty="0" smtClean="0">
                <a:solidFill>
                  <a:srgbClr val="545C68"/>
                </a:solidFill>
              </a:rPr>
              <a:t>Continue to make excuses and cover for addict</a:t>
            </a:r>
          </a:p>
          <a:p>
            <a:pPr>
              <a:spcBef>
                <a:spcPts val="1008"/>
              </a:spcBef>
              <a:buClr>
                <a:srgbClr val="FF9801"/>
              </a:buClr>
              <a:buFont typeface="Wingdings" charset="2"/>
              <a:buChar char="ü"/>
            </a:pPr>
            <a:r>
              <a:rPr lang="en-US" sz="1600" dirty="0" smtClean="0">
                <a:solidFill>
                  <a:srgbClr val="545C68"/>
                </a:solidFill>
              </a:rPr>
              <a:t>Lose friends and family</a:t>
            </a:r>
          </a:p>
          <a:p>
            <a:pPr>
              <a:spcBef>
                <a:spcPts val="1008"/>
              </a:spcBef>
              <a:buClr>
                <a:srgbClr val="FF9801"/>
              </a:buClr>
              <a:buFont typeface="Wingdings" charset="2"/>
              <a:buChar char="ü"/>
            </a:pPr>
            <a:r>
              <a:rPr lang="en-US" sz="1600" dirty="0" smtClean="0">
                <a:solidFill>
                  <a:srgbClr val="545C68"/>
                </a:solidFill>
              </a:rPr>
              <a:t>Develop ulcers, headaches, nervous breakdowns, depression</a:t>
            </a:r>
            <a:endParaRPr lang="en-US" sz="1600" dirty="0">
              <a:solidFill>
                <a:srgbClr val="545C68"/>
              </a:solidFill>
            </a:endParaRPr>
          </a:p>
        </p:txBody>
      </p:sp>
      <p:sp>
        <p:nvSpPr>
          <p:cNvPr id="5" name="Title 1"/>
          <p:cNvSpPr txBox="1">
            <a:spLocks/>
          </p:cNvSpPr>
          <p:nvPr/>
        </p:nvSpPr>
        <p:spPr bwMode="auto">
          <a:xfrm>
            <a:off x="1066800" y="584200"/>
            <a:ext cx="69342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WHO IN THE FAMILY IS AFFECTED </a:t>
            </a:r>
            <a:r>
              <a:rPr lang="en-US" sz="2200" dirty="0" smtClean="0">
                <a:solidFill>
                  <a:srgbClr val="545C68"/>
                </a:solidFill>
                <a:latin typeface="Nexa Light"/>
              </a:rPr>
              <a:t>BY THE DISEASE OF ADDICTION</a:t>
            </a:r>
            <a:endParaRPr lang="en-US" sz="2200" dirty="0" smtClean="0">
              <a:solidFill>
                <a:srgbClr val="545C68"/>
              </a:solidFill>
              <a:latin typeface="Nexa Bold"/>
            </a:endParaRPr>
          </a:p>
        </p:txBody>
      </p:sp>
      <p:grpSp>
        <p:nvGrpSpPr>
          <p:cNvPr id="6" name="Group 73"/>
          <p:cNvGrpSpPr>
            <a:grpSpLocks/>
          </p:cNvGrpSpPr>
          <p:nvPr/>
        </p:nvGrpSpPr>
        <p:grpSpPr bwMode="auto">
          <a:xfrm>
            <a:off x="1371600" y="533400"/>
            <a:ext cx="6400800" cy="914400"/>
            <a:chOff x="3429000" y="526256"/>
            <a:chExt cx="2384632" cy="457200"/>
          </a:xfrm>
        </p:grpSpPr>
        <p:pic>
          <p:nvPicPr>
            <p:cNvPr id="7"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8"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9" name="Straight Connector 8"/>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06_06"/>
          <p:cNvPicPr>
            <a:picLocks noChangeAspect="1" noChangeArrowheads="1"/>
          </p:cNvPicPr>
          <p:nvPr/>
        </p:nvPicPr>
        <p:blipFill>
          <a:blip r:embed="rId3" cstate="print"/>
          <a:srcRect/>
          <a:stretch>
            <a:fillRect/>
          </a:stretch>
        </p:blipFill>
        <p:spPr bwMode="auto">
          <a:xfrm>
            <a:off x="1066800" y="228600"/>
            <a:ext cx="7010400" cy="5600675"/>
          </a:xfrm>
          <a:prstGeom prst="rect">
            <a:avLst/>
          </a:prstGeom>
          <a:noFill/>
          <a:ln>
            <a:solidFill>
              <a:srgbClr val="FF9801"/>
            </a:solidFill>
          </a:ln>
        </p:spPr>
      </p:pic>
    </p:spTree>
    <p:extLst>
      <p:ext uri="{BB962C8B-B14F-4D97-AF65-F5344CB8AC3E}">
        <p14:creationId xmlns:p14="http://schemas.microsoft.com/office/powerpoint/2010/main" val="154468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133600"/>
            <a:ext cx="7239000" cy="3581400"/>
          </a:xfrm>
        </p:spPr>
        <p:txBody>
          <a:bodyPr>
            <a:noAutofit/>
          </a:bodyPr>
          <a:lstStyle/>
          <a:p>
            <a:pPr>
              <a:spcBef>
                <a:spcPts val="2280"/>
              </a:spcBef>
              <a:buClr>
                <a:srgbClr val="FF9801"/>
              </a:buClr>
              <a:buFont typeface="Courier New"/>
              <a:buChar char="o"/>
            </a:pPr>
            <a:r>
              <a:rPr lang="en-US" sz="1800" dirty="0" smtClean="0">
                <a:solidFill>
                  <a:srgbClr val="545C68"/>
                </a:solidFill>
              </a:rPr>
              <a:t>We develop our first sense of who we are, how the world works and how we fit into the world in our family of origin.</a:t>
            </a:r>
          </a:p>
          <a:p>
            <a:pPr>
              <a:spcBef>
                <a:spcPts val="2280"/>
              </a:spcBef>
              <a:buClr>
                <a:srgbClr val="FF9801"/>
              </a:buClr>
              <a:buFont typeface="Courier New"/>
              <a:buChar char="o"/>
            </a:pPr>
            <a:r>
              <a:rPr lang="en-US" sz="1800" dirty="0" smtClean="0">
                <a:solidFill>
                  <a:srgbClr val="545C68"/>
                </a:solidFill>
              </a:rPr>
              <a:t>The addicted family member matters more than the family as an entity.  </a:t>
            </a:r>
            <a:r>
              <a:rPr lang="en-US" sz="1800" b="1" dirty="0" smtClean="0">
                <a:solidFill>
                  <a:srgbClr val="FF9801"/>
                </a:solidFill>
              </a:rPr>
              <a:t>(Family denial)</a:t>
            </a:r>
          </a:p>
          <a:p>
            <a:pPr>
              <a:spcBef>
                <a:spcPts val="2280"/>
              </a:spcBef>
              <a:buClr>
                <a:srgbClr val="FF9801"/>
              </a:buClr>
              <a:buFont typeface="Courier New"/>
              <a:buChar char="o"/>
            </a:pPr>
            <a:r>
              <a:rPr lang="en-US" sz="1800" dirty="0" smtClean="0">
                <a:solidFill>
                  <a:srgbClr val="545C68"/>
                </a:solidFill>
              </a:rPr>
              <a:t>The primary enablers in a chemically dependent family is usually someone who is emotionally connected to the addict. </a:t>
            </a:r>
            <a:r>
              <a:rPr lang="en-US" sz="1800" b="1" dirty="0" smtClean="0">
                <a:solidFill>
                  <a:srgbClr val="FF9801"/>
                </a:solidFill>
              </a:rPr>
              <a:t>(The whole family)</a:t>
            </a:r>
          </a:p>
          <a:p>
            <a:pPr>
              <a:spcBef>
                <a:spcPts val="2280"/>
              </a:spcBef>
              <a:buClr>
                <a:srgbClr val="FF9801"/>
              </a:buClr>
              <a:buFont typeface="Courier New"/>
              <a:buChar char="o"/>
            </a:pPr>
            <a:r>
              <a:rPr lang="en-US" sz="1800" dirty="0" smtClean="0">
                <a:solidFill>
                  <a:srgbClr val="545C68"/>
                </a:solidFill>
              </a:rPr>
              <a:t>Parents, spouses and children of the addict/alcoholic have hidden their most life-shaping experiences behind a veil of silence and secrecy.</a:t>
            </a:r>
            <a:endParaRPr lang="en-US" sz="1800" dirty="0">
              <a:solidFill>
                <a:srgbClr val="545C68"/>
              </a:solidFill>
            </a:endParaRPr>
          </a:p>
        </p:txBody>
      </p:sp>
      <p:sp>
        <p:nvSpPr>
          <p:cNvPr id="9" name="Title 1"/>
          <p:cNvSpPr txBox="1">
            <a:spLocks/>
          </p:cNvSpPr>
          <p:nvPr/>
        </p:nvSpPr>
        <p:spPr bwMode="auto">
          <a:xfrm>
            <a:off x="1066800" y="584200"/>
            <a:ext cx="69342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WHO IN THE FAMILY IS AFFECTED </a:t>
            </a:r>
            <a:r>
              <a:rPr lang="en-US" sz="2200" dirty="0" smtClean="0">
                <a:solidFill>
                  <a:srgbClr val="545C68"/>
                </a:solidFill>
                <a:latin typeface="Nexa Light"/>
              </a:rPr>
              <a:t>BY THE DISEASE OF ADDICTION</a:t>
            </a:r>
            <a:endParaRPr lang="en-US" sz="2200" dirty="0" smtClean="0">
              <a:solidFill>
                <a:srgbClr val="545C68"/>
              </a:solidFill>
              <a:latin typeface="Nexa Bold"/>
            </a:endParaRPr>
          </a:p>
        </p:txBody>
      </p:sp>
      <p:grpSp>
        <p:nvGrpSpPr>
          <p:cNvPr id="10" name="Group 73"/>
          <p:cNvGrpSpPr>
            <a:grpSpLocks/>
          </p:cNvGrpSpPr>
          <p:nvPr/>
        </p:nvGrpSpPr>
        <p:grpSpPr bwMode="auto">
          <a:xfrm>
            <a:off x="1371600" y="533400"/>
            <a:ext cx="6400800" cy="914400"/>
            <a:chOff x="3429000" y="526256"/>
            <a:chExt cx="2384632" cy="457200"/>
          </a:xfrm>
        </p:grpSpPr>
        <p:pic>
          <p:nvPicPr>
            <p:cNvPr id="11" name="Picture 68" descr="03_Braket_Singl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12" name="Picture 72" descr="03_Braket_Singl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13" name="Straight Connector 12"/>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3124200"/>
            <a:ext cx="3429000" cy="2438400"/>
          </a:xfrm>
        </p:spPr>
        <p:txBody>
          <a:bodyPr>
            <a:noAutofit/>
          </a:bodyPr>
          <a:lstStyle/>
          <a:p>
            <a:pPr>
              <a:spcBef>
                <a:spcPts val="1032"/>
              </a:spcBef>
              <a:buNone/>
            </a:pPr>
            <a:r>
              <a:rPr lang="en-US" sz="1800" b="1" dirty="0" smtClean="0">
                <a:solidFill>
                  <a:srgbClr val="545C68"/>
                </a:solidFill>
              </a:rPr>
              <a:t>The "don't trust" rule</a:t>
            </a:r>
            <a:r>
              <a:rPr lang="en-US" sz="1800" dirty="0" smtClean="0">
                <a:solidFill>
                  <a:srgbClr val="545C68"/>
                </a:solidFill>
              </a:rPr>
              <a:t> means:</a:t>
            </a:r>
          </a:p>
          <a:p>
            <a:pPr>
              <a:spcBef>
                <a:spcPts val="1032"/>
              </a:spcBef>
              <a:buClr>
                <a:srgbClr val="FF9801"/>
              </a:buClr>
              <a:buFont typeface="Courier New"/>
              <a:buChar char="o"/>
            </a:pPr>
            <a:r>
              <a:rPr lang="en-US" sz="1800" dirty="0" smtClean="0">
                <a:solidFill>
                  <a:srgbClr val="545C68"/>
                </a:solidFill>
              </a:rPr>
              <a:t>don't trust anybody outside the family</a:t>
            </a:r>
          </a:p>
          <a:p>
            <a:pPr>
              <a:spcBef>
                <a:spcPts val="1032"/>
              </a:spcBef>
              <a:buClr>
                <a:srgbClr val="FF9801"/>
              </a:buClr>
              <a:buFont typeface="Courier New"/>
              <a:buChar char="o"/>
            </a:pPr>
            <a:r>
              <a:rPr lang="en-US" sz="1800" dirty="0" smtClean="0">
                <a:solidFill>
                  <a:srgbClr val="545C68"/>
                </a:solidFill>
              </a:rPr>
              <a:t>don't trust the police</a:t>
            </a:r>
          </a:p>
          <a:p>
            <a:pPr>
              <a:spcBef>
                <a:spcPts val="1032"/>
              </a:spcBef>
              <a:buClr>
                <a:srgbClr val="FF9801"/>
              </a:buClr>
              <a:buFont typeface="Courier New"/>
              <a:buChar char="o"/>
            </a:pPr>
            <a:r>
              <a:rPr lang="en-US" sz="1800" dirty="0" smtClean="0">
                <a:solidFill>
                  <a:srgbClr val="545C68"/>
                </a:solidFill>
              </a:rPr>
              <a:t>don't trust the addict or your own perceptions</a:t>
            </a: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SUBSTANCE USE DISORDER </a:t>
            </a:r>
            <a:r>
              <a:rPr lang="en-US" sz="2200" b="1" dirty="0" smtClean="0">
                <a:solidFill>
                  <a:srgbClr val="FF9801"/>
                </a:solidFill>
                <a:latin typeface="Nexa Light"/>
              </a:rPr>
              <a:t>FAMILY SHAME</a:t>
            </a:r>
            <a:endParaRPr lang="en-US" sz="2200" b="1" dirty="0" smtClean="0">
              <a:solidFill>
                <a:srgbClr val="FF9801"/>
              </a:solidFill>
              <a:latin typeface="Nexa Bold"/>
            </a:endParaRPr>
          </a:p>
        </p:txBody>
      </p:sp>
      <p:grpSp>
        <p:nvGrpSpPr>
          <p:cNvPr id="5" name="Group 73"/>
          <p:cNvGrpSpPr>
            <a:grpSpLocks/>
          </p:cNvGrpSpPr>
          <p:nvPr/>
        </p:nvGrpSpPr>
        <p:grpSpPr bwMode="auto">
          <a:xfrm>
            <a:off x="1295400" y="685800"/>
            <a:ext cx="65532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90600" y="1972270"/>
            <a:ext cx="7086600" cy="923330"/>
          </a:xfrm>
          <a:prstGeom prst="rect">
            <a:avLst/>
          </a:prstGeom>
        </p:spPr>
        <p:txBody>
          <a:bodyPr wrap="square">
            <a:spAutoFit/>
          </a:bodyPr>
          <a:lstStyle/>
          <a:p>
            <a:pPr>
              <a:buNone/>
            </a:pPr>
            <a:r>
              <a:rPr lang="en-US" b="1" i="1" dirty="0">
                <a:solidFill>
                  <a:srgbClr val="FF9801"/>
                </a:solidFill>
                <a:latin typeface="+mn-lt"/>
              </a:rPr>
              <a:t>Shame: Family problems should stay within the family - Influencing how they reach out to others for help, their initial reactions in counseling process</a:t>
            </a:r>
          </a:p>
        </p:txBody>
      </p:sp>
      <p:pic>
        <p:nvPicPr>
          <p:cNvPr id="11" name="Picture 10" descr="dont trus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352800"/>
            <a:ext cx="3592286" cy="1676400"/>
          </a:xfrm>
          <a:prstGeom prst="rect">
            <a:avLst/>
          </a:prstGeom>
          <a:ln>
            <a:solidFill>
              <a:srgbClr val="FF9801"/>
            </a:solid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2971800"/>
            <a:ext cx="3429000" cy="2743200"/>
          </a:xfrm>
        </p:spPr>
        <p:txBody>
          <a:bodyPr>
            <a:noAutofit/>
          </a:bodyPr>
          <a:lstStyle/>
          <a:p>
            <a:pPr>
              <a:spcBef>
                <a:spcPts val="2232"/>
              </a:spcBef>
              <a:buNone/>
            </a:pPr>
            <a:r>
              <a:rPr lang="en-US" sz="1800" b="1" dirty="0" smtClean="0">
                <a:solidFill>
                  <a:srgbClr val="545C68"/>
                </a:solidFill>
              </a:rPr>
              <a:t>The "don't talk" rule</a:t>
            </a:r>
            <a:r>
              <a:rPr lang="en-US" sz="1800" dirty="0" smtClean="0">
                <a:solidFill>
                  <a:srgbClr val="545C68"/>
                </a:solidFill>
              </a:rPr>
              <a:t> means:</a:t>
            </a:r>
          </a:p>
          <a:p>
            <a:pPr>
              <a:spcBef>
                <a:spcPts val="2232"/>
              </a:spcBef>
              <a:buClr>
                <a:srgbClr val="FF9801"/>
              </a:buClr>
              <a:buFont typeface="Courier New"/>
              <a:buChar char="o"/>
            </a:pPr>
            <a:r>
              <a:rPr lang="en-US" sz="1800" dirty="0" smtClean="0">
                <a:solidFill>
                  <a:srgbClr val="545C68"/>
                </a:solidFill>
              </a:rPr>
              <a:t>don't tell other people about family problems</a:t>
            </a:r>
          </a:p>
          <a:p>
            <a:pPr>
              <a:spcBef>
                <a:spcPts val="2232"/>
              </a:spcBef>
              <a:buClr>
                <a:srgbClr val="FF9801"/>
              </a:buClr>
              <a:buFont typeface="Courier New"/>
              <a:buChar char="o"/>
            </a:pPr>
            <a:r>
              <a:rPr lang="en-US" sz="1800" dirty="0" smtClean="0">
                <a:solidFill>
                  <a:srgbClr val="545C68"/>
                </a:solidFill>
              </a:rPr>
              <a:t>don't talk about problems with other family members</a:t>
            </a:r>
          </a:p>
          <a:p>
            <a:pPr>
              <a:spcBef>
                <a:spcPts val="2232"/>
              </a:spcBef>
              <a:buClr>
                <a:srgbClr val="FF9801"/>
              </a:buClr>
              <a:buFont typeface="Courier New"/>
              <a:buChar char="o"/>
            </a:pPr>
            <a:r>
              <a:rPr lang="en-US" sz="1800" dirty="0" smtClean="0">
                <a:solidFill>
                  <a:srgbClr val="545C68"/>
                </a:solidFill>
              </a:rPr>
              <a:t>don't speak until spoken to</a:t>
            </a: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SUBSTANCE USE DISORDER </a:t>
            </a:r>
            <a:r>
              <a:rPr lang="en-US" sz="2200" b="1" dirty="0" smtClean="0">
                <a:solidFill>
                  <a:srgbClr val="FF9801"/>
                </a:solidFill>
                <a:latin typeface="Nexa Light"/>
              </a:rPr>
              <a:t>FAMILY SHAME</a:t>
            </a:r>
            <a:endParaRPr lang="en-US" sz="2200" b="1" dirty="0" smtClean="0">
              <a:solidFill>
                <a:srgbClr val="FF9801"/>
              </a:solidFill>
              <a:latin typeface="Nexa Bold"/>
            </a:endParaRPr>
          </a:p>
        </p:txBody>
      </p:sp>
      <p:grpSp>
        <p:nvGrpSpPr>
          <p:cNvPr id="5" name="Group 73"/>
          <p:cNvGrpSpPr>
            <a:grpSpLocks/>
          </p:cNvGrpSpPr>
          <p:nvPr/>
        </p:nvGrpSpPr>
        <p:grpSpPr bwMode="auto">
          <a:xfrm>
            <a:off x="1295400" y="685800"/>
            <a:ext cx="65532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90600" y="1972270"/>
            <a:ext cx="7315200" cy="923330"/>
          </a:xfrm>
          <a:prstGeom prst="rect">
            <a:avLst/>
          </a:prstGeom>
        </p:spPr>
        <p:txBody>
          <a:bodyPr wrap="square">
            <a:spAutoFit/>
          </a:bodyPr>
          <a:lstStyle/>
          <a:p>
            <a:pPr>
              <a:buNone/>
            </a:pPr>
            <a:r>
              <a:rPr lang="en-US" b="1" i="1" dirty="0">
                <a:solidFill>
                  <a:srgbClr val="FF9801"/>
                </a:solidFill>
                <a:latin typeface="+mn-lt"/>
              </a:rPr>
              <a:t>Shame: Family problems should stay within the family - Influencing how they reach out to others for help, their initial reactions in counseling process</a:t>
            </a:r>
          </a:p>
        </p:txBody>
      </p:sp>
      <p:pic>
        <p:nvPicPr>
          <p:cNvPr id="2" name="Picture 1" descr="dont_speak_by_PiZZaDreaMs.jpg"/>
          <p:cNvPicPr>
            <a:picLocks noChangeAspect="1"/>
          </p:cNvPicPr>
          <p:nvPr/>
        </p:nvPicPr>
        <p:blipFill rotWithShape="1">
          <a:blip r:embed="rId3">
            <a:extLst>
              <a:ext uri="{28A0092B-C50C-407E-A947-70E740481C1C}">
                <a14:useLocalDpi xmlns:a14="http://schemas.microsoft.com/office/drawing/2010/main" val="0"/>
              </a:ext>
            </a:extLst>
          </a:blip>
          <a:srcRect t="4762" b="5074"/>
          <a:stretch/>
        </p:blipFill>
        <p:spPr>
          <a:xfrm>
            <a:off x="2133600" y="2819400"/>
            <a:ext cx="1967675" cy="2885924"/>
          </a:xfrm>
          <a:prstGeom prst="rect">
            <a:avLst/>
          </a:prstGeom>
          <a:ln>
            <a:solidFill>
              <a:srgbClr val="FF9801"/>
            </a:solidFill>
          </a:ln>
        </p:spPr>
      </p:pic>
    </p:spTree>
    <p:extLst>
      <p:ext uri="{BB962C8B-B14F-4D97-AF65-F5344CB8AC3E}">
        <p14:creationId xmlns:p14="http://schemas.microsoft.com/office/powerpoint/2010/main" val="159495601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3124200"/>
            <a:ext cx="3124200" cy="2895600"/>
          </a:xfrm>
        </p:spPr>
        <p:txBody>
          <a:bodyPr>
            <a:noAutofit/>
          </a:bodyPr>
          <a:lstStyle/>
          <a:p>
            <a:pPr>
              <a:spcBef>
                <a:spcPts val="2232"/>
              </a:spcBef>
              <a:buNone/>
            </a:pPr>
            <a:r>
              <a:rPr lang="en-US" sz="1800" b="1" dirty="0">
                <a:solidFill>
                  <a:srgbClr val="545C68"/>
                </a:solidFill>
              </a:rPr>
              <a:t>The "don't </a:t>
            </a:r>
            <a:r>
              <a:rPr lang="en-US" sz="1800" b="1" dirty="0" smtClean="0">
                <a:solidFill>
                  <a:srgbClr val="545C68"/>
                </a:solidFill>
              </a:rPr>
              <a:t>feel" </a:t>
            </a:r>
            <a:r>
              <a:rPr lang="en-US" sz="1800" b="1" dirty="0">
                <a:solidFill>
                  <a:srgbClr val="545C68"/>
                </a:solidFill>
              </a:rPr>
              <a:t>rule</a:t>
            </a:r>
            <a:r>
              <a:rPr lang="en-US" sz="1800" dirty="0">
                <a:solidFill>
                  <a:srgbClr val="545C68"/>
                </a:solidFill>
              </a:rPr>
              <a:t> means:</a:t>
            </a:r>
          </a:p>
          <a:p>
            <a:pPr>
              <a:spcBef>
                <a:spcPts val="2832"/>
              </a:spcBef>
              <a:buClr>
                <a:srgbClr val="FF9801"/>
              </a:buClr>
              <a:buFont typeface="Courier New"/>
              <a:buChar char="o"/>
            </a:pPr>
            <a:r>
              <a:rPr lang="en-US" sz="1800" dirty="0" smtClean="0">
                <a:solidFill>
                  <a:srgbClr val="545C68"/>
                </a:solidFill>
              </a:rPr>
              <a:t>Don’t get angry </a:t>
            </a:r>
            <a:r>
              <a:rPr lang="en-US" sz="1800" dirty="0" smtClean="0">
                <a:solidFill>
                  <a:srgbClr val="FF9801"/>
                </a:solidFill>
              </a:rPr>
              <a:t>(Mad) </a:t>
            </a:r>
          </a:p>
          <a:p>
            <a:pPr>
              <a:spcBef>
                <a:spcPts val="2832"/>
              </a:spcBef>
              <a:buClr>
                <a:srgbClr val="FF9801"/>
              </a:buClr>
              <a:buFont typeface="Courier New"/>
              <a:buChar char="o"/>
            </a:pPr>
            <a:r>
              <a:rPr lang="en-US" sz="1800" dirty="0" smtClean="0">
                <a:solidFill>
                  <a:srgbClr val="545C68"/>
                </a:solidFill>
              </a:rPr>
              <a:t>Don’t get depressed </a:t>
            </a:r>
            <a:r>
              <a:rPr lang="en-US" sz="1800" dirty="0" smtClean="0">
                <a:solidFill>
                  <a:srgbClr val="FF9801"/>
                </a:solidFill>
              </a:rPr>
              <a:t>(Sad)</a:t>
            </a:r>
          </a:p>
          <a:p>
            <a:pPr>
              <a:spcBef>
                <a:spcPts val="2832"/>
              </a:spcBef>
              <a:buClr>
                <a:srgbClr val="FF9801"/>
              </a:buClr>
              <a:buFont typeface="Courier New"/>
              <a:buChar char="o"/>
            </a:pPr>
            <a:r>
              <a:rPr lang="en-US" sz="1800" dirty="0" smtClean="0">
                <a:solidFill>
                  <a:srgbClr val="545C68"/>
                </a:solidFill>
              </a:rPr>
              <a:t>Don’t be afraid </a:t>
            </a:r>
            <a:r>
              <a:rPr lang="en-US" sz="1800" dirty="0" smtClean="0">
                <a:solidFill>
                  <a:srgbClr val="FF9801"/>
                </a:solidFill>
              </a:rPr>
              <a:t>(Scared)</a:t>
            </a: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SUBSTANCE USE DISORDER </a:t>
            </a:r>
            <a:r>
              <a:rPr lang="en-US" sz="2200" b="1" dirty="0" smtClean="0">
                <a:solidFill>
                  <a:srgbClr val="FF9801"/>
                </a:solidFill>
                <a:latin typeface="Nexa Light"/>
              </a:rPr>
              <a:t>FAMILY SHAME</a:t>
            </a:r>
            <a:endParaRPr lang="en-US" sz="2200" b="1" dirty="0" smtClean="0">
              <a:solidFill>
                <a:srgbClr val="FF9801"/>
              </a:solidFill>
              <a:latin typeface="Nexa Bold"/>
            </a:endParaRPr>
          </a:p>
        </p:txBody>
      </p:sp>
      <p:grpSp>
        <p:nvGrpSpPr>
          <p:cNvPr id="5" name="Group 73"/>
          <p:cNvGrpSpPr>
            <a:grpSpLocks/>
          </p:cNvGrpSpPr>
          <p:nvPr/>
        </p:nvGrpSpPr>
        <p:grpSpPr bwMode="auto">
          <a:xfrm>
            <a:off x="1295400" y="685800"/>
            <a:ext cx="65532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90600" y="1972270"/>
            <a:ext cx="7086600" cy="923330"/>
          </a:xfrm>
          <a:prstGeom prst="rect">
            <a:avLst/>
          </a:prstGeom>
        </p:spPr>
        <p:txBody>
          <a:bodyPr wrap="square">
            <a:spAutoFit/>
          </a:bodyPr>
          <a:lstStyle/>
          <a:p>
            <a:pPr>
              <a:buNone/>
            </a:pPr>
            <a:r>
              <a:rPr lang="en-US" b="1" i="1" dirty="0">
                <a:solidFill>
                  <a:srgbClr val="FF9801"/>
                </a:solidFill>
                <a:latin typeface="+mn-lt"/>
              </a:rPr>
              <a:t>Shame: Family problems should stay within the family - Influencing how they reach out to others for help, their initial reactions in counseling process</a:t>
            </a:r>
          </a:p>
        </p:txBody>
      </p:sp>
      <p:pic>
        <p:nvPicPr>
          <p:cNvPr id="2" name="Picture 1" descr="sad-gir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239" y="2819400"/>
            <a:ext cx="2544961" cy="2895600"/>
          </a:xfrm>
          <a:prstGeom prst="rect">
            <a:avLst/>
          </a:prstGeom>
          <a:ln>
            <a:solidFill>
              <a:srgbClr val="FF9801"/>
            </a:solidFill>
          </a:ln>
        </p:spPr>
      </p:pic>
    </p:spTree>
    <p:extLst>
      <p:ext uri="{BB962C8B-B14F-4D97-AF65-F5344CB8AC3E}">
        <p14:creationId xmlns:p14="http://schemas.microsoft.com/office/powerpoint/2010/main" val="15949560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Joe Powell\Documents\Joe P\Documents\bckup\My Pictures\S2010064.JPG"/>
          <p:cNvPicPr>
            <a:picLocks noChangeAspect="1" noChangeArrowheads="1"/>
          </p:cNvPicPr>
          <p:nvPr/>
        </p:nvPicPr>
        <p:blipFill rotWithShape="1">
          <a:blip r:embed="rId2" cstate="print"/>
          <a:srcRect t="22778" r="9405" b="7969"/>
          <a:stretch/>
        </p:blipFill>
        <p:spPr bwMode="auto">
          <a:xfrm>
            <a:off x="304800" y="609600"/>
            <a:ext cx="8506177" cy="4876800"/>
          </a:xfrm>
          <a:prstGeom prst="rect">
            <a:avLst/>
          </a:prstGeom>
          <a:noFill/>
          <a:ln>
            <a:solidFill>
              <a:srgbClr val="FF9801"/>
            </a:solid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90600" y="2133600"/>
            <a:ext cx="7162800" cy="3581400"/>
          </a:xfrm>
        </p:spPr>
        <p:txBody>
          <a:bodyPr>
            <a:noAutofit/>
          </a:bodyPr>
          <a:lstStyle/>
          <a:p>
            <a:pPr>
              <a:buNone/>
            </a:pPr>
            <a:r>
              <a:rPr lang="en-US" sz="2400" b="1" dirty="0" smtClean="0">
                <a:solidFill>
                  <a:srgbClr val="FF9801"/>
                </a:solidFill>
              </a:rPr>
              <a:t>The Learning Phase</a:t>
            </a:r>
          </a:p>
          <a:p>
            <a:pPr>
              <a:spcBef>
                <a:spcPts val="2880"/>
              </a:spcBef>
              <a:buClr>
                <a:srgbClr val="FF9801"/>
              </a:buClr>
              <a:buFont typeface="Courier New"/>
              <a:buChar char="o"/>
            </a:pPr>
            <a:r>
              <a:rPr lang="en-US" sz="2000" dirty="0" smtClean="0">
                <a:solidFill>
                  <a:srgbClr val="545C68"/>
                </a:solidFill>
              </a:rPr>
              <a:t>Family members gradually become aware of stress in the family.</a:t>
            </a:r>
          </a:p>
          <a:p>
            <a:pPr>
              <a:spcBef>
                <a:spcPts val="2880"/>
              </a:spcBef>
              <a:buClr>
                <a:srgbClr val="FF9801"/>
              </a:buClr>
              <a:buFont typeface="Courier New"/>
              <a:buChar char="o"/>
            </a:pPr>
            <a:r>
              <a:rPr lang="en-US" sz="2000" dirty="0" smtClean="0">
                <a:solidFill>
                  <a:srgbClr val="545C68"/>
                </a:solidFill>
              </a:rPr>
              <a:t>Family relationships become strained:  arguments, tension, domestic violence, less communication, etc.</a:t>
            </a:r>
          </a:p>
          <a:p>
            <a:pPr>
              <a:spcBef>
                <a:spcPts val="2880"/>
              </a:spcBef>
              <a:buClr>
                <a:srgbClr val="FF9801"/>
              </a:buClr>
              <a:buFont typeface="Courier New"/>
              <a:buChar char="o"/>
            </a:pPr>
            <a:r>
              <a:rPr lang="en-US" sz="2000" dirty="0" smtClean="0">
                <a:solidFill>
                  <a:srgbClr val="545C68"/>
                </a:solidFill>
              </a:rPr>
              <a:t>Family members begin to experiment with defensive behaviors.</a:t>
            </a:r>
          </a:p>
          <a:p>
            <a:pPr>
              <a:spcBef>
                <a:spcPts val="2880"/>
              </a:spcBef>
              <a:buClr>
                <a:srgbClr val="FF9801"/>
              </a:buClr>
              <a:buFont typeface="Courier New"/>
              <a:buChar char="o"/>
            </a:pPr>
            <a:r>
              <a:rPr lang="en-US" sz="2000" dirty="0" smtClean="0">
                <a:solidFill>
                  <a:srgbClr val="545C68"/>
                </a:solidFill>
              </a:rPr>
              <a:t>Learning may not be conscious, but is strong and habit-forming.</a:t>
            </a:r>
            <a:endParaRPr lang="en-US" sz="2000" dirty="0">
              <a:solidFill>
                <a:srgbClr val="545C68"/>
              </a:solidFill>
            </a:endParaRPr>
          </a:p>
        </p:txBody>
      </p:sp>
      <p:sp>
        <p:nvSpPr>
          <p:cNvPr id="5"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OUTSIDE FAME BUT </a:t>
            </a:r>
            <a:r>
              <a:rPr lang="en-US" sz="2200" b="1" dirty="0" smtClean="0">
                <a:solidFill>
                  <a:srgbClr val="FF9801"/>
                </a:solidFill>
                <a:latin typeface="Nexa Light"/>
              </a:rPr>
              <a:t>INSIDE SHAME</a:t>
            </a:r>
            <a:endParaRPr lang="en-US" sz="2200" dirty="0" smtClean="0">
              <a:solidFill>
                <a:srgbClr val="545C68"/>
              </a:solidFill>
              <a:latin typeface="Nexa Bold"/>
            </a:endParaRPr>
          </a:p>
        </p:txBody>
      </p:sp>
      <p:grpSp>
        <p:nvGrpSpPr>
          <p:cNvPr id="6" name="Group 73"/>
          <p:cNvGrpSpPr>
            <a:grpSpLocks/>
          </p:cNvGrpSpPr>
          <p:nvPr/>
        </p:nvGrpSpPr>
        <p:grpSpPr bwMode="auto">
          <a:xfrm>
            <a:off x="1905000" y="685800"/>
            <a:ext cx="5334000" cy="609600"/>
            <a:chOff x="3429000" y="526256"/>
            <a:chExt cx="2384632" cy="457200"/>
          </a:xfrm>
        </p:grpSpPr>
        <p:pic>
          <p:nvPicPr>
            <p:cNvPr id="7"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8"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9" name="Straight Connector 8"/>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133600"/>
            <a:ext cx="7086600" cy="3581400"/>
          </a:xfrm>
        </p:spPr>
        <p:txBody>
          <a:bodyPr>
            <a:normAutofit fontScale="92500" lnSpcReduction="10000"/>
          </a:bodyPr>
          <a:lstStyle/>
          <a:p>
            <a:pPr>
              <a:spcBef>
                <a:spcPts val="2376"/>
              </a:spcBef>
              <a:buNone/>
            </a:pPr>
            <a:r>
              <a:rPr lang="en-US" sz="2600" b="1" dirty="0" smtClean="0">
                <a:solidFill>
                  <a:srgbClr val="FF9801"/>
                </a:solidFill>
              </a:rPr>
              <a:t>The Harmful Phase </a:t>
            </a:r>
          </a:p>
          <a:p>
            <a:pPr>
              <a:spcBef>
                <a:spcPts val="2376"/>
              </a:spcBef>
            </a:pPr>
            <a:r>
              <a:rPr lang="en-US" sz="2000" dirty="0" smtClean="0">
                <a:solidFill>
                  <a:srgbClr val="545C68"/>
                </a:solidFill>
              </a:rPr>
              <a:t>Family members' defensive behaviors become automatic and compulsive.</a:t>
            </a:r>
          </a:p>
          <a:p>
            <a:pPr>
              <a:spcBef>
                <a:spcPts val="2376"/>
              </a:spcBef>
            </a:pPr>
            <a:r>
              <a:rPr lang="en-US" sz="2000" dirty="0" smtClean="0">
                <a:solidFill>
                  <a:srgbClr val="545C68"/>
                </a:solidFill>
              </a:rPr>
              <a:t>The family blames the chemically-dependent person.</a:t>
            </a:r>
          </a:p>
          <a:p>
            <a:pPr>
              <a:spcBef>
                <a:spcPts val="2376"/>
              </a:spcBef>
            </a:pPr>
            <a:r>
              <a:rPr lang="en-US" sz="2000" dirty="0" smtClean="0">
                <a:solidFill>
                  <a:srgbClr val="545C68"/>
                </a:solidFill>
              </a:rPr>
              <a:t>Family members feel helpless to control the chemical use and begin to believe that they and their behavior were the cause of the problem, leading to feelings of guilt, shame and self-blame.</a:t>
            </a:r>
          </a:p>
          <a:p>
            <a:pPr>
              <a:spcBef>
                <a:spcPts val="2376"/>
              </a:spcBef>
            </a:pPr>
            <a:r>
              <a:rPr lang="en-US" sz="2000" dirty="0" smtClean="0">
                <a:solidFill>
                  <a:srgbClr val="545C68"/>
                </a:solidFill>
              </a:rPr>
              <a:t>Family members deny their own pain.</a:t>
            </a: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FOREVER, </a:t>
            </a:r>
            <a:r>
              <a:rPr lang="en-US" sz="2200" b="1" dirty="0" smtClean="0">
                <a:solidFill>
                  <a:srgbClr val="FF9801"/>
                </a:solidFill>
                <a:latin typeface="Nexa Light"/>
              </a:rPr>
              <a:t>MY FAULT</a:t>
            </a:r>
            <a:endParaRPr lang="en-US" sz="2200" b="1" dirty="0" smtClean="0">
              <a:solidFill>
                <a:srgbClr val="FF9801"/>
              </a:solidFill>
              <a:latin typeface="Nexa Bold"/>
            </a:endParaRPr>
          </a:p>
        </p:txBody>
      </p:sp>
      <p:grpSp>
        <p:nvGrpSpPr>
          <p:cNvPr id="5" name="Group 73"/>
          <p:cNvGrpSpPr>
            <a:grpSpLocks/>
          </p:cNvGrpSpPr>
          <p:nvPr/>
        </p:nvGrpSpPr>
        <p:grpSpPr bwMode="auto">
          <a:xfrm>
            <a:off x="2819400" y="685800"/>
            <a:ext cx="35052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295400" y="2492375"/>
            <a:ext cx="6553200" cy="1470025"/>
          </a:xfrm>
        </p:spPr>
        <p:txBody>
          <a:bodyPr/>
          <a:lstStyle/>
          <a:p>
            <a:r>
              <a:rPr lang="en-US" sz="3200" dirty="0" smtClean="0">
                <a:solidFill>
                  <a:srgbClr val="545C68"/>
                </a:solidFill>
                <a:latin typeface="Nexa Light"/>
              </a:rPr>
              <a:t>INCLUDING FAMILY AND COMMUNITY </a:t>
            </a:r>
            <a:r>
              <a:rPr lang="en-US" sz="3200" dirty="0" smtClean="0">
                <a:solidFill>
                  <a:srgbClr val="FF9801"/>
                </a:solidFill>
                <a:latin typeface="Nexa Light"/>
              </a:rPr>
              <a:t>IN THE RECOVERY PROCESS</a:t>
            </a:r>
          </a:p>
        </p:txBody>
      </p:sp>
      <p:grpSp>
        <p:nvGrpSpPr>
          <p:cNvPr id="15363" name="Group 5"/>
          <p:cNvGrpSpPr>
            <a:grpSpLocks/>
          </p:cNvGrpSpPr>
          <p:nvPr/>
        </p:nvGrpSpPr>
        <p:grpSpPr bwMode="auto">
          <a:xfrm>
            <a:off x="990600" y="2362200"/>
            <a:ext cx="7162800" cy="1676400"/>
            <a:chOff x="3373820" y="2387816"/>
            <a:chExt cx="2463087" cy="762004"/>
          </a:xfrm>
        </p:grpSpPr>
        <p:pic>
          <p:nvPicPr>
            <p:cNvPr id="15367" name="Picture 3" descr="03_Braket_Single.png"/>
            <p:cNvPicPr>
              <a:picLocks noChangeAspect="1"/>
            </p:cNvPicPr>
            <p:nvPr/>
          </p:nvPicPr>
          <p:blipFill>
            <a:blip r:embed="rId2"/>
            <a:srcRect/>
            <a:stretch>
              <a:fillRect/>
            </a:stretch>
          </p:blipFill>
          <p:spPr bwMode="auto">
            <a:xfrm>
              <a:off x="3373820" y="2387816"/>
              <a:ext cx="100887" cy="762004"/>
            </a:xfrm>
            <a:prstGeom prst="rect">
              <a:avLst/>
            </a:prstGeom>
            <a:noFill/>
            <a:ln w="9525">
              <a:noFill/>
              <a:miter lim="800000"/>
              <a:headEnd/>
              <a:tailEnd/>
            </a:ln>
          </p:spPr>
        </p:pic>
        <p:pic>
          <p:nvPicPr>
            <p:cNvPr id="15368" name="Picture 4" descr="03_Braket_Single.png"/>
            <p:cNvPicPr>
              <a:picLocks noChangeAspect="1"/>
            </p:cNvPicPr>
            <p:nvPr/>
          </p:nvPicPr>
          <p:blipFill>
            <a:blip r:embed="rId2"/>
            <a:srcRect/>
            <a:stretch>
              <a:fillRect/>
            </a:stretch>
          </p:blipFill>
          <p:spPr bwMode="auto">
            <a:xfrm rot="10800000">
              <a:off x="5736020" y="2387816"/>
              <a:ext cx="100887" cy="762004"/>
            </a:xfrm>
            <a:prstGeom prst="rect">
              <a:avLst/>
            </a:prstGeom>
            <a:noFill/>
            <a:ln w="9525">
              <a:noFill/>
              <a:miter lim="800000"/>
              <a:headEnd/>
              <a:tailEnd/>
            </a:ln>
          </p:spPr>
        </p:pic>
      </p:grpSp>
      <p:pic>
        <p:nvPicPr>
          <p:cNvPr id="15364" name="Picture 7" descr="05_Your-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381000"/>
            <a:ext cx="1800225" cy="1828800"/>
          </a:xfrm>
          <a:prstGeom prst="rect">
            <a:avLst/>
          </a:prstGeom>
          <a:noFill/>
          <a:ln w="9525">
            <a:noFill/>
            <a:miter lim="800000"/>
            <a:headEnd/>
            <a:tailEnd/>
          </a:ln>
        </p:spPr>
      </p:pic>
      <p:sp>
        <p:nvSpPr>
          <p:cNvPr id="15365" name="Title 1"/>
          <p:cNvSpPr txBox="1">
            <a:spLocks/>
          </p:cNvSpPr>
          <p:nvPr/>
        </p:nvSpPr>
        <p:spPr bwMode="auto">
          <a:xfrm>
            <a:off x="457200" y="4168775"/>
            <a:ext cx="8229600" cy="1470025"/>
          </a:xfrm>
          <a:prstGeom prst="rect">
            <a:avLst/>
          </a:prstGeom>
          <a:noFill/>
          <a:ln w="9525">
            <a:noFill/>
            <a:miter lim="800000"/>
            <a:headEnd/>
            <a:tailEnd/>
          </a:ln>
        </p:spPr>
        <p:txBody>
          <a:bodyPr anchor="ctr"/>
          <a:lstStyle/>
          <a:p>
            <a:pPr algn="ctr"/>
            <a:r>
              <a:rPr lang="en-US" sz="2800" dirty="0">
                <a:solidFill>
                  <a:srgbClr val="545C68"/>
                </a:solidFill>
                <a:latin typeface="Nexa Light"/>
              </a:rPr>
              <a:t>Presented by William “Bill” </a:t>
            </a:r>
            <a:r>
              <a:rPr lang="en-US" sz="2800" dirty="0" smtClean="0">
                <a:solidFill>
                  <a:srgbClr val="545C68"/>
                </a:solidFill>
                <a:latin typeface="Nexa Light"/>
              </a:rPr>
              <a:t>White and Joe Powell</a:t>
            </a:r>
            <a:endParaRPr lang="en-US" sz="2800" dirty="0">
              <a:solidFill>
                <a:srgbClr val="545C68"/>
              </a:solidFill>
              <a:latin typeface="Nexa Light"/>
            </a:endParaRPr>
          </a:p>
          <a:p>
            <a:pPr algn="ctr">
              <a:spcBef>
                <a:spcPts val="1200"/>
              </a:spcBef>
            </a:pPr>
            <a:r>
              <a:rPr lang="en-US" sz="2000" i="1" dirty="0" smtClean="0">
                <a:solidFill>
                  <a:srgbClr val="545C68"/>
                </a:solidFill>
                <a:latin typeface="Nexa Light"/>
              </a:rPr>
              <a:t>June 19, </a:t>
            </a:r>
            <a:r>
              <a:rPr lang="en-US" sz="2000" i="1" dirty="0">
                <a:solidFill>
                  <a:srgbClr val="545C68"/>
                </a:solidFill>
                <a:latin typeface="Nexa Light"/>
              </a:rPr>
              <a:t>2013</a:t>
            </a:r>
          </a:p>
        </p:txBody>
      </p:sp>
      <p:sp>
        <p:nvSpPr>
          <p:cNvPr id="15366" name="Title 1"/>
          <p:cNvSpPr txBox="1">
            <a:spLocks/>
          </p:cNvSpPr>
          <p:nvPr/>
        </p:nvSpPr>
        <p:spPr bwMode="auto">
          <a:xfrm>
            <a:off x="762000" y="6223000"/>
            <a:ext cx="7772400" cy="406400"/>
          </a:xfrm>
          <a:prstGeom prst="rect">
            <a:avLst/>
          </a:prstGeom>
          <a:noFill/>
          <a:ln w="9525">
            <a:noFill/>
            <a:miter lim="800000"/>
            <a:headEnd/>
            <a:tailEnd/>
          </a:ln>
        </p:spPr>
        <p:txBody>
          <a:bodyPr anchor="ctr"/>
          <a:lstStyle/>
          <a:p>
            <a:pPr algn="ctr"/>
            <a:r>
              <a:rPr lang="en-US" sz="1600" b="1">
                <a:solidFill>
                  <a:srgbClr val="FF9801"/>
                </a:solidFill>
                <a:latin typeface="Calibri" pitchFamily="34" charset="0"/>
              </a:rPr>
              <a:t>A presentation by the NAADAC, the Association for Addiction Professionals</a:t>
            </a:r>
          </a:p>
        </p:txBody>
      </p:sp>
    </p:spTree>
    <p:extLst>
      <p:ext uri="{BB962C8B-B14F-4D97-AF65-F5344CB8AC3E}">
        <p14:creationId xmlns:p14="http://schemas.microsoft.com/office/powerpoint/2010/main" val="373484499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057400"/>
            <a:ext cx="7086600" cy="3657600"/>
          </a:xfrm>
        </p:spPr>
        <p:txBody>
          <a:bodyPr>
            <a:normAutofit/>
          </a:bodyPr>
          <a:lstStyle/>
          <a:p>
            <a:pPr>
              <a:buNone/>
            </a:pPr>
            <a:r>
              <a:rPr lang="en-US" sz="2600" b="1" dirty="0" smtClean="0">
                <a:solidFill>
                  <a:srgbClr val="FF9801"/>
                </a:solidFill>
              </a:rPr>
              <a:t>The Escape Phase</a:t>
            </a:r>
          </a:p>
          <a:p>
            <a:pPr>
              <a:spcBef>
                <a:spcPts val="1608"/>
              </a:spcBef>
              <a:buClr>
                <a:srgbClr val="FF9801"/>
              </a:buClr>
              <a:buFont typeface="Courier New"/>
              <a:buChar char="o"/>
            </a:pPr>
            <a:r>
              <a:rPr lang="en-US" sz="1900" dirty="0" smtClean="0">
                <a:solidFill>
                  <a:srgbClr val="545C68"/>
                </a:solidFill>
              </a:rPr>
              <a:t>Repeated major crises become routine occurrences.</a:t>
            </a:r>
          </a:p>
          <a:p>
            <a:pPr>
              <a:spcBef>
                <a:spcPts val="1608"/>
              </a:spcBef>
              <a:buClr>
                <a:srgbClr val="FF9801"/>
              </a:buClr>
              <a:buFont typeface="Courier New"/>
              <a:buChar char="o"/>
            </a:pPr>
            <a:r>
              <a:rPr lang="en-US" sz="1900" dirty="0" smtClean="0">
                <a:solidFill>
                  <a:srgbClr val="545C68"/>
                </a:solidFill>
              </a:rPr>
              <a:t>Family members suffer overpowering feelings of rage, guilt, and disloyalty regarding the chemically-dependent person, and seriously begin to look for ways to escape.</a:t>
            </a:r>
          </a:p>
          <a:p>
            <a:pPr>
              <a:spcBef>
                <a:spcPts val="1608"/>
              </a:spcBef>
              <a:buClr>
                <a:srgbClr val="FF9801"/>
              </a:buClr>
              <a:buFont typeface="Courier New"/>
              <a:buChar char="o"/>
            </a:pPr>
            <a:r>
              <a:rPr lang="en-US" sz="1900" dirty="0" smtClean="0">
                <a:solidFill>
                  <a:srgbClr val="545C68"/>
                </a:solidFill>
              </a:rPr>
              <a:t>Separation, desertion, and sometimes suicide are seen as the only way out.</a:t>
            </a:r>
          </a:p>
          <a:p>
            <a:pPr>
              <a:spcBef>
                <a:spcPts val="1608"/>
              </a:spcBef>
              <a:buClr>
                <a:srgbClr val="FF9801"/>
              </a:buClr>
              <a:buFont typeface="Courier New"/>
              <a:buChar char="o"/>
            </a:pPr>
            <a:r>
              <a:rPr lang="en-US" sz="1900" dirty="0" smtClean="0">
                <a:solidFill>
                  <a:srgbClr val="545C68"/>
                </a:solidFill>
              </a:rPr>
              <a:t>At this stage, separation from the dependency situation is not enough.  </a:t>
            </a:r>
            <a:r>
              <a:rPr lang="en-US" sz="1900" i="1" dirty="0" smtClean="0">
                <a:solidFill>
                  <a:srgbClr val="FF9801"/>
                </a:solidFill>
              </a:rPr>
              <a:t>All members of the family need help.</a:t>
            </a: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ACTING OUT </a:t>
            </a:r>
            <a:r>
              <a:rPr lang="en-US" sz="2200" b="1" dirty="0" smtClean="0">
                <a:solidFill>
                  <a:srgbClr val="FF9801"/>
                </a:solidFill>
                <a:latin typeface="Nexa Light"/>
              </a:rPr>
              <a:t>FAMILY SHAME</a:t>
            </a:r>
            <a:endParaRPr lang="en-US" sz="2200" dirty="0" smtClean="0">
              <a:solidFill>
                <a:srgbClr val="545C68"/>
              </a:solidFill>
              <a:latin typeface="Nexa Bold"/>
            </a:endParaRPr>
          </a:p>
        </p:txBody>
      </p:sp>
      <p:grpSp>
        <p:nvGrpSpPr>
          <p:cNvPr id="5" name="Group 73"/>
          <p:cNvGrpSpPr>
            <a:grpSpLocks/>
          </p:cNvGrpSpPr>
          <p:nvPr/>
        </p:nvGrpSpPr>
        <p:grpSpPr bwMode="auto">
          <a:xfrm>
            <a:off x="1981200" y="685800"/>
            <a:ext cx="51816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C:\Users\Joe Powell\Documents\Joe P\Pictures\Kodak Pictures\2005-02-06\004_04.JPG"/>
          <p:cNvPicPr>
            <a:picLocks noChangeAspect="1" noChangeArrowheads="1"/>
          </p:cNvPicPr>
          <p:nvPr/>
        </p:nvPicPr>
        <p:blipFill>
          <a:blip r:embed="rId3" cstate="print"/>
          <a:srcRect/>
          <a:stretch>
            <a:fillRect/>
          </a:stretch>
        </p:blipFill>
        <p:spPr bwMode="auto">
          <a:xfrm>
            <a:off x="2362200" y="228599"/>
            <a:ext cx="4419600" cy="5595847"/>
          </a:xfrm>
          <a:prstGeom prst="rect">
            <a:avLst/>
          </a:prstGeom>
          <a:noFill/>
          <a:ln>
            <a:solidFill>
              <a:srgbClr val="FF9801"/>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981200"/>
            <a:ext cx="7162800" cy="3886200"/>
          </a:xfrm>
        </p:spPr>
        <p:txBody>
          <a:bodyPr>
            <a:normAutofit/>
          </a:bodyPr>
          <a:lstStyle/>
          <a:p>
            <a:pPr marL="0" indent="0" algn="ctr">
              <a:spcAft>
                <a:spcPts val="1200"/>
              </a:spcAft>
              <a:buNone/>
            </a:pPr>
            <a:r>
              <a:rPr lang="en-US" sz="2000" b="1" i="1" dirty="0" smtClean="0">
                <a:solidFill>
                  <a:srgbClr val="FF9801"/>
                </a:solidFill>
              </a:rPr>
              <a:t>Enabling = </a:t>
            </a:r>
            <a:r>
              <a:rPr lang="en-US" sz="2000" b="1" i="1" dirty="0">
                <a:solidFill>
                  <a:srgbClr val="FF9801"/>
                </a:solidFill>
              </a:rPr>
              <a:t>a</a:t>
            </a:r>
            <a:r>
              <a:rPr lang="en-US" sz="2000" b="1" i="1" dirty="0" smtClean="0">
                <a:solidFill>
                  <a:srgbClr val="FF9801"/>
                </a:solidFill>
              </a:rPr>
              <a:t>ny actions which prevent the alcoholic from experiencing the consequences of their drinking behavior</a:t>
            </a:r>
          </a:p>
          <a:p>
            <a:pPr>
              <a:spcBef>
                <a:spcPts val="1584"/>
              </a:spcBef>
              <a:buClr>
                <a:srgbClr val="FF9801"/>
              </a:buClr>
              <a:buFont typeface="Courier New"/>
              <a:buChar char="o"/>
            </a:pPr>
            <a:r>
              <a:rPr lang="en-US" sz="1600" dirty="0" smtClean="0">
                <a:solidFill>
                  <a:srgbClr val="545C68"/>
                </a:solidFill>
              </a:rPr>
              <a:t>Acknowledging the problem and adopting a pattern of tough love could speed up the day when the alcoholic “hit bottom” and initiated recovery.</a:t>
            </a:r>
          </a:p>
          <a:p>
            <a:pPr>
              <a:spcBef>
                <a:spcPts val="1584"/>
              </a:spcBef>
              <a:buClr>
                <a:srgbClr val="FF9801"/>
              </a:buClr>
              <a:buFont typeface="Courier New"/>
              <a:buChar char="o"/>
            </a:pPr>
            <a:r>
              <a:rPr lang="en-US" sz="1600" dirty="0">
                <a:solidFill>
                  <a:srgbClr val="545C68"/>
                </a:solidFill>
              </a:rPr>
              <a:t>Reverend Vern Johnson felt there had to be a better way to intervene in alcoholism than to sit and wait for the alcoholic to hit bottom. </a:t>
            </a:r>
          </a:p>
          <a:p>
            <a:pPr>
              <a:spcBef>
                <a:spcPts val="1584"/>
              </a:spcBef>
              <a:buClr>
                <a:srgbClr val="FF9801"/>
              </a:buClr>
              <a:buFont typeface="Courier New"/>
              <a:buChar char="o"/>
            </a:pPr>
            <a:r>
              <a:rPr lang="en-US" sz="1600" dirty="0">
                <a:solidFill>
                  <a:srgbClr val="545C68"/>
                </a:solidFill>
              </a:rPr>
              <a:t>He developed a technology of family intervention through which the bottom could be raised to meet the alcoholic. </a:t>
            </a:r>
          </a:p>
          <a:p>
            <a:pPr>
              <a:spcBef>
                <a:spcPts val="1584"/>
              </a:spcBef>
              <a:buClr>
                <a:srgbClr val="FF9801"/>
              </a:buClr>
              <a:buFont typeface="Courier New"/>
              <a:buChar char="o"/>
            </a:pPr>
            <a:r>
              <a:rPr lang="en-US" sz="1600" dirty="0">
                <a:solidFill>
                  <a:srgbClr val="545C68"/>
                </a:solidFill>
              </a:rPr>
              <a:t>He pioneered the use of a loving confrontation between the alcoholic and those who cared for the alcoholic to precipitate a crisis that most often resulted in the alcoholic’s entry into alcoholism treatment</a:t>
            </a:r>
            <a:r>
              <a:rPr lang="en-US" sz="1600" dirty="0" smtClean="0">
                <a:solidFill>
                  <a:srgbClr val="545C68"/>
                </a:solidFill>
              </a:rPr>
              <a:t>.</a:t>
            </a:r>
            <a:endParaRPr lang="en-US" sz="1600"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FAMILY</a:t>
            </a:r>
            <a:r>
              <a:rPr lang="en-US" sz="2200" b="1" dirty="0" smtClean="0">
                <a:solidFill>
                  <a:srgbClr val="FF9801"/>
                </a:solidFill>
                <a:latin typeface="Nexa Light"/>
              </a:rPr>
              <a:t> DENIAL</a:t>
            </a:r>
            <a:endParaRPr lang="en-US" sz="2200" dirty="0" smtClean="0">
              <a:solidFill>
                <a:srgbClr val="545C68"/>
              </a:solidFill>
              <a:latin typeface="Nexa Bold"/>
            </a:endParaRPr>
          </a:p>
        </p:txBody>
      </p:sp>
      <p:grpSp>
        <p:nvGrpSpPr>
          <p:cNvPr id="5" name="Group 73"/>
          <p:cNvGrpSpPr>
            <a:grpSpLocks/>
          </p:cNvGrpSpPr>
          <p:nvPr/>
        </p:nvGrpSpPr>
        <p:grpSpPr bwMode="auto">
          <a:xfrm>
            <a:off x="3200400" y="685800"/>
            <a:ext cx="26670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2057400"/>
            <a:ext cx="2971800" cy="3733800"/>
          </a:xfrm>
        </p:spPr>
        <p:txBody>
          <a:bodyPr>
            <a:normAutofit lnSpcReduction="10000"/>
          </a:bodyPr>
          <a:lstStyle/>
          <a:p>
            <a:pPr>
              <a:spcBef>
                <a:spcPts val="2880"/>
              </a:spcBef>
              <a:buClr>
                <a:srgbClr val="FF9801"/>
              </a:buClr>
              <a:buFont typeface="Courier New"/>
              <a:buChar char="o"/>
            </a:pPr>
            <a:r>
              <a:rPr lang="en-US" sz="2000" dirty="0" smtClean="0">
                <a:solidFill>
                  <a:srgbClr val="545C68"/>
                </a:solidFill>
              </a:rPr>
              <a:t>The family does what they do out of a sincere desire to help the alcoholic and to maintain the family. </a:t>
            </a:r>
          </a:p>
          <a:p>
            <a:pPr>
              <a:spcBef>
                <a:spcPts val="2880"/>
              </a:spcBef>
              <a:buClr>
                <a:srgbClr val="FF9801"/>
              </a:buClr>
              <a:buFont typeface="Courier New"/>
              <a:buChar char="o"/>
            </a:pPr>
            <a:r>
              <a:rPr lang="en-US" sz="2000" dirty="0" smtClean="0">
                <a:solidFill>
                  <a:srgbClr val="545C68"/>
                </a:solidFill>
              </a:rPr>
              <a:t>With the </a:t>
            </a:r>
            <a:r>
              <a:rPr lang="en-US" sz="2000" b="1" dirty="0" smtClean="0">
                <a:solidFill>
                  <a:srgbClr val="FF9801"/>
                </a:solidFill>
              </a:rPr>
              <a:t>crisis</a:t>
            </a:r>
            <a:r>
              <a:rPr lang="en-US" sz="2000" dirty="0" smtClean="0">
                <a:solidFill>
                  <a:srgbClr val="FF9801"/>
                </a:solidFill>
              </a:rPr>
              <a:t> </a:t>
            </a:r>
            <a:r>
              <a:rPr lang="en-US" sz="2000" dirty="0" smtClean="0">
                <a:solidFill>
                  <a:srgbClr val="545C68"/>
                </a:solidFill>
              </a:rPr>
              <a:t>of addiction/alcoholism, the traditional tools of family problem solving and crisis reaction do not work.</a:t>
            </a: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AFFECT </a:t>
            </a:r>
            <a:r>
              <a:rPr lang="en-US" sz="2200" b="1" dirty="0" smtClean="0">
                <a:solidFill>
                  <a:srgbClr val="FF9801"/>
                </a:solidFill>
                <a:latin typeface="Nexa Light"/>
              </a:rPr>
              <a:t>ON THE FAMILY</a:t>
            </a:r>
            <a:endParaRPr lang="en-US" sz="2200" dirty="0" smtClean="0">
              <a:solidFill>
                <a:srgbClr val="545C68"/>
              </a:solidFill>
              <a:latin typeface="Nexa Bold"/>
            </a:endParaRPr>
          </a:p>
        </p:txBody>
      </p:sp>
      <p:grpSp>
        <p:nvGrpSpPr>
          <p:cNvPr id="5" name="Group 73"/>
          <p:cNvGrpSpPr>
            <a:grpSpLocks/>
          </p:cNvGrpSpPr>
          <p:nvPr/>
        </p:nvGrpSpPr>
        <p:grpSpPr bwMode="auto">
          <a:xfrm>
            <a:off x="2438400" y="685800"/>
            <a:ext cx="41910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family.jpg"/>
          <p:cNvPicPr>
            <a:picLocks noChangeAspect="1"/>
          </p:cNvPicPr>
          <p:nvPr/>
        </p:nvPicPr>
        <p:blipFill rotWithShape="1">
          <a:blip r:embed="rId3">
            <a:extLst>
              <a:ext uri="{28A0092B-C50C-407E-A947-70E740481C1C}">
                <a14:useLocalDpi xmlns:a14="http://schemas.microsoft.com/office/drawing/2010/main" val="0"/>
              </a:ext>
            </a:extLst>
          </a:blip>
          <a:srcRect l="2699" t="2593" r="4286" b="5132"/>
          <a:stretch/>
        </p:blipFill>
        <p:spPr>
          <a:xfrm>
            <a:off x="1066800" y="2362200"/>
            <a:ext cx="3789376" cy="2819400"/>
          </a:xfrm>
          <a:prstGeom prst="rect">
            <a:avLst/>
          </a:prstGeom>
          <a:ln>
            <a:solidFill>
              <a:srgbClr val="FF9801"/>
            </a:solid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2057400"/>
            <a:ext cx="3352800" cy="3733800"/>
          </a:xfrm>
        </p:spPr>
        <p:txBody>
          <a:bodyPr>
            <a:normAutofit fontScale="92500"/>
          </a:bodyPr>
          <a:lstStyle/>
          <a:p>
            <a:pPr>
              <a:spcBef>
                <a:spcPts val="3432"/>
              </a:spcBef>
              <a:buClr>
                <a:srgbClr val="FF9801"/>
              </a:buClr>
              <a:buFont typeface="Courier New"/>
              <a:buChar char="o"/>
            </a:pPr>
            <a:r>
              <a:rPr lang="en-US" sz="1800" dirty="0" smtClean="0">
                <a:solidFill>
                  <a:srgbClr val="545C68"/>
                </a:solidFill>
              </a:rPr>
              <a:t>Families are made dysfunctional by the attempt to cope with alcoholism/addiction in the only way they know</a:t>
            </a:r>
            <a:r>
              <a:rPr lang="en-US" sz="1800" dirty="0">
                <a:solidFill>
                  <a:srgbClr val="545C68"/>
                </a:solidFill>
              </a:rPr>
              <a:t>.</a:t>
            </a:r>
            <a:endParaRPr lang="en-US" sz="1800" dirty="0" smtClean="0">
              <a:solidFill>
                <a:srgbClr val="545C68"/>
              </a:solidFill>
            </a:endParaRPr>
          </a:p>
          <a:p>
            <a:pPr>
              <a:spcBef>
                <a:spcPts val="3432"/>
              </a:spcBef>
              <a:buClr>
                <a:srgbClr val="FF9801"/>
              </a:buClr>
              <a:buFont typeface="Courier New"/>
              <a:buChar char="o"/>
            </a:pPr>
            <a:r>
              <a:rPr lang="en-US" sz="1800" dirty="0" smtClean="0">
                <a:solidFill>
                  <a:srgbClr val="545C68"/>
                </a:solidFill>
              </a:rPr>
              <a:t>After all they have done, they think they fail in the role of wife, husband, parent or children.  They try harder.  </a:t>
            </a:r>
            <a:r>
              <a:rPr lang="en-US" sz="1800" dirty="0" smtClean="0">
                <a:solidFill>
                  <a:srgbClr val="FF9801"/>
                </a:solidFill>
              </a:rPr>
              <a:t>They take on the responsibilities of the alcoholic, not realizing that this causes the alcoholic to become irresponsible.</a:t>
            </a:r>
            <a:endParaRPr lang="en-US" sz="1800" dirty="0">
              <a:solidFill>
                <a:srgbClr val="FF9801"/>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AFFECT </a:t>
            </a:r>
            <a:r>
              <a:rPr lang="en-US" sz="2200" b="1" dirty="0" smtClean="0">
                <a:solidFill>
                  <a:srgbClr val="FF9801"/>
                </a:solidFill>
                <a:latin typeface="Nexa Light"/>
              </a:rPr>
              <a:t>ON THE FAMILY</a:t>
            </a:r>
            <a:endParaRPr lang="en-US" sz="2200" dirty="0" smtClean="0">
              <a:solidFill>
                <a:srgbClr val="545C68"/>
              </a:solidFill>
              <a:latin typeface="Nexa Bold"/>
            </a:endParaRPr>
          </a:p>
        </p:txBody>
      </p:sp>
      <p:grpSp>
        <p:nvGrpSpPr>
          <p:cNvPr id="5" name="Group 73"/>
          <p:cNvGrpSpPr>
            <a:grpSpLocks/>
          </p:cNvGrpSpPr>
          <p:nvPr/>
        </p:nvGrpSpPr>
        <p:grpSpPr bwMode="auto">
          <a:xfrm>
            <a:off x="2438400" y="685800"/>
            <a:ext cx="41910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family_sad-425x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2438400"/>
            <a:ext cx="3803221" cy="2514600"/>
          </a:xfrm>
          <a:prstGeom prst="rect">
            <a:avLst/>
          </a:prstGeom>
          <a:ln>
            <a:solidFill>
              <a:srgbClr val="FF9801"/>
            </a:solidFill>
          </a:ln>
        </p:spPr>
      </p:pic>
    </p:spTree>
    <p:extLst>
      <p:ext uri="{BB962C8B-B14F-4D97-AF65-F5344CB8AC3E}">
        <p14:creationId xmlns:p14="http://schemas.microsoft.com/office/powerpoint/2010/main" val="27536597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057400"/>
            <a:ext cx="7620000" cy="3810000"/>
          </a:xfrm>
        </p:spPr>
        <p:txBody>
          <a:bodyPr>
            <a:noAutofit/>
          </a:bodyPr>
          <a:lstStyle/>
          <a:p>
            <a:pPr>
              <a:spcBef>
                <a:spcPts val="2232"/>
              </a:spcBef>
              <a:buClr>
                <a:srgbClr val="FF9801"/>
              </a:buClr>
              <a:buFont typeface="Courier New"/>
              <a:buChar char="o"/>
            </a:pPr>
            <a:r>
              <a:rPr lang="en-US" sz="1800" dirty="0" smtClean="0">
                <a:solidFill>
                  <a:srgbClr val="545C68"/>
                </a:solidFill>
              </a:rPr>
              <a:t>They have tried what religion, society and our culture has taught them.  It doesn’t work and the resulting despair and guilt bring about confusion and chaos.</a:t>
            </a:r>
          </a:p>
          <a:p>
            <a:pPr>
              <a:spcBef>
                <a:spcPts val="2232"/>
              </a:spcBef>
              <a:buClr>
                <a:srgbClr val="FF9801"/>
              </a:buClr>
              <a:buFont typeface="Courier New"/>
              <a:buChar char="o"/>
            </a:pPr>
            <a:r>
              <a:rPr lang="en-US" sz="1800" dirty="0" smtClean="0">
                <a:solidFill>
                  <a:srgbClr val="545C68"/>
                </a:solidFill>
              </a:rPr>
              <a:t>As the alcoholic must be viewed as a victim of a disease, so must the characteristics of the concerned persons be viewed as a reaction to the progressive stress of the disease.  </a:t>
            </a:r>
          </a:p>
          <a:p>
            <a:pPr>
              <a:spcBef>
                <a:spcPts val="2232"/>
              </a:spcBef>
              <a:buClr>
                <a:srgbClr val="FF9801"/>
              </a:buClr>
              <a:buFont typeface="Courier New"/>
              <a:buChar char="o"/>
            </a:pPr>
            <a:r>
              <a:rPr lang="en-US" sz="1800" dirty="0" smtClean="0">
                <a:solidFill>
                  <a:srgbClr val="545C68"/>
                </a:solidFill>
              </a:rPr>
              <a:t>Their behavior has a very immediate motivation: </a:t>
            </a:r>
            <a:r>
              <a:rPr lang="en-US" sz="1800" b="1" i="1" dirty="0" smtClean="0">
                <a:solidFill>
                  <a:srgbClr val="FF9801"/>
                </a:solidFill>
              </a:rPr>
              <a:t>stabilization of the family</a:t>
            </a:r>
            <a:r>
              <a:rPr lang="en-US" sz="1800" dirty="0" smtClean="0">
                <a:solidFill>
                  <a:srgbClr val="545C68"/>
                </a:solidFill>
              </a:rPr>
              <a:t>.  </a:t>
            </a:r>
          </a:p>
          <a:p>
            <a:pPr>
              <a:spcBef>
                <a:spcPts val="2232"/>
              </a:spcBef>
              <a:buClr>
                <a:srgbClr val="FF9801"/>
              </a:buClr>
              <a:buFont typeface="Courier New"/>
              <a:buChar char="o"/>
            </a:pPr>
            <a:r>
              <a:rPr lang="en-US" sz="1800" dirty="0" smtClean="0">
                <a:solidFill>
                  <a:srgbClr val="545C68"/>
                </a:solidFill>
              </a:rPr>
              <a:t>In the context of what is best for the alcoholic, behavior of a concerned person may be dysfunctional; but, in the context of the rest of the family, the behavior might appear quite functional.</a:t>
            </a:r>
            <a:endParaRPr lang="en-US" sz="1800" dirty="0">
              <a:solidFill>
                <a:srgbClr val="545C68"/>
              </a:solidFill>
            </a:endParaRPr>
          </a:p>
        </p:txBody>
      </p:sp>
      <p:sp>
        <p:nvSpPr>
          <p:cNvPr id="10"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AFFECT </a:t>
            </a:r>
            <a:r>
              <a:rPr lang="en-US" sz="2200" b="1" dirty="0" smtClean="0">
                <a:solidFill>
                  <a:srgbClr val="FF9801"/>
                </a:solidFill>
                <a:latin typeface="Nexa Light"/>
              </a:rPr>
              <a:t>ON THE FAMILY</a:t>
            </a:r>
            <a:endParaRPr lang="en-US" sz="2200" dirty="0" smtClean="0">
              <a:solidFill>
                <a:srgbClr val="545C68"/>
              </a:solidFill>
              <a:latin typeface="Nexa Bold"/>
            </a:endParaRPr>
          </a:p>
        </p:txBody>
      </p:sp>
      <p:grpSp>
        <p:nvGrpSpPr>
          <p:cNvPr id="11" name="Group 73"/>
          <p:cNvGrpSpPr>
            <a:grpSpLocks/>
          </p:cNvGrpSpPr>
          <p:nvPr/>
        </p:nvGrpSpPr>
        <p:grpSpPr bwMode="auto">
          <a:xfrm>
            <a:off x="2438400" y="685800"/>
            <a:ext cx="4191000" cy="609600"/>
            <a:chOff x="3429000" y="526256"/>
            <a:chExt cx="2384632" cy="457200"/>
          </a:xfrm>
        </p:grpSpPr>
        <p:pic>
          <p:nvPicPr>
            <p:cNvPr id="12"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13"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14" name="Straight Connector 13"/>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06_06"/>
          <p:cNvPicPr>
            <a:picLocks noChangeAspect="1" noChangeArrowheads="1"/>
          </p:cNvPicPr>
          <p:nvPr/>
        </p:nvPicPr>
        <p:blipFill>
          <a:blip r:embed="rId3" cstate="print"/>
          <a:srcRect/>
          <a:stretch>
            <a:fillRect/>
          </a:stretch>
        </p:blipFill>
        <p:spPr bwMode="auto">
          <a:xfrm>
            <a:off x="1066800" y="228600"/>
            <a:ext cx="7010400" cy="5600675"/>
          </a:xfrm>
          <a:prstGeom prst="rect">
            <a:avLst/>
          </a:prstGeom>
          <a:noFill/>
          <a:ln>
            <a:solidFill>
              <a:srgbClr val="FF9801"/>
            </a:solid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09800"/>
            <a:ext cx="7086600" cy="3657600"/>
          </a:xfrm>
        </p:spPr>
        <p:txBody>
          <a:bodyPr>
            <a:noAutofit/>
          </a:bodyPr>
          <a:lstStyle/>
          <a:p>
            <a:pPr>
              <a:spcBef>
                <a:spcPts val="2976"/>
              </a:spcBef>
              <a:buClr>
                <a:srgbClr val="FF9801"/>
              </a:buClr>
              <a:buFont typeface="Courier New"/>
              <a:buChar char="o"/>
            </a:pPr>
            <a:r>
              <a:rPr lang="en-US" sz="1800" dirty="0" smtClean="0">
                <a:solidFill>
                  <a:srgbClr val="545C68"/>
                </a:solidFill>
              </a:rPr>
              <a:t>The common denominator among these roles is that each in its own way is an attempt to survive, a coping strategy.  </a:t>
            </a:r>
          </a:p>
          <a:p>
            <a:pPr>
              <a:spcBef>
                <a:spcPts val="2976"/>
              </a:spcBef>
              <a:buClr>
                <a:srgbClr val="FF9801"/>
              </a:buClr>
              <a:buFont typeface="Courier New"/>
              <a:buChar char="o"/>
            </a:pPr>
            <a:r>
              <a:rPr lang="en-US" sz="1800" dirty="0" smtClean="0">
                <a:solidFill>
                  <a:srgbClr val="545C68"/>
                </a:solidFill>
              </a:rPr>
              <a:t>These roles are seen as providing children and adolescents with support and approval from persons outside the home, from adults or peers.  </a:t>
            </a:r>
          </a:p>
          <a:p>
            <a:pPr>
              <a:spcBef>
                <a:spcPts val="2976"/>
              </a:spcBef>
              <a:buClr>
                <a:srgbClr val="FF9801"/>
              </a:buClr>
              <a:buFont typeface="Courier New"/>
              <a:buChar char="o"/>
            </a:pPr>
            <a:r>
              <a:rPr lang="en-US" sz="1800" dirty="0" smtClean="0">
                <a:solidFill>
                  <a:srgbClr val="FF9801"/>
                </a:solidFill>
              </a:rPr>
              <a:t>For example, the </a:t>
            </a:r>
            <a:r>
              <a:rPr lang="en-US" sz="1800" b="1" dirty="0" smtClean="0">
                <a:solidFill>
                  <a:srgbClr val="FF9801"/>
                </a:solidFill>
              </a:rPr>
              <a:t>responsible one </a:t>
            </a:r>
            <a:r>
              <a:rPr lang="en-US" sz="1800" dirty="0" smtClean="0">
                <a:solidFill>
                  <a:srgbClr val="FF9801"/>
                </a:solidFill>
              </a:rPr>
              <a:t>probably is a good student, mommy’s little helper, and gets praise for both.  The danger to a youth is becoming frozen in an adopted role.  The role can become a lifetime pattern. </a:t>
            </a:r>
            <a:endParaRPr lang="en-US" sz="2400" dirty="0">
              <a:solidFill>
                <a:srgbClr val="FF9801"/>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SURVIVAL ROLES </a:t>
            </a:r>
            <a:r>
              <a:rPr lang="en-US" sz="2200" dirty="0" smtClean="0">
                <a:solidFill>
                  <a:srgbClr val="545C68"/>
                </a:solidFill>
                <a:latin typeface="Nexa Light"/>
              </a:rPr>
              <a:t>IN THE FAMILY &amp; COMMUNITY</a:t>
            </a:r>
            <a:endParaRPr lang="en-US" sz="2200" dirty="0" smtClean="0">
              <a:solidFill>
                <a:srgbClr val="545C68"/>
              </a:solidFill>
              <a:latin typeface="Nexa Bold"/>
            </a:endParaRPr>
          </a:p>
        </p:txBody>
      </p:sp>
      <p:grpSp>
        <p:nvGrpSpPr>
          <p:cNvPr id="5" name="Group 73"/>
          <p:cNvGrpSpPr>
            <a:grpSpLocks/>
          </p:cNvGrpSpPr>
          <p:nvPr/>
        </p:nvGrpSpPr>
        <p:grpSpPr bwMode="auto">
          <a:xfrm>
            <a:off x="1066800" y="685800"/>
            <a:ext cx="70104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05000"/>
            <a:ext cx="7315200" cy="3962400"/>
          </a:xfrm>
        </p:spPr>
        <p:txBody>
          <a:bodyPr>
            <a:normAutofit lnSpcReduction="10000"/>
          </a:bodyPr>
          <a:lstStyle/>
          <a:p>
            <a:pPr>
              <a:spcBef>
                <a:spcPts val="1680"/>
              </a:spcBef>
              <a:buClr>
                <a:srgbClr val="FF9801"/>
              </a:buClr>
              <a:buFont typeface="Courier New"/>
              <a:buChar char="o"/>
            </a:pPr>
            <a:r>
              <a:rPr lang="en-US" sz="2000" dirty="0" smtClean="0">
                <a:solidFill>
                  <a:srgbClr val="545C68"/>
                </a:solidFill>
              </a:rPr>
              <a:t>The Victim/Dependent person</a:t>
            </a:r>
          </a:p>
          <a:p>
            <a:pPr>
              <a:spcBef>
                <a:spcPts val="1680"/>
              </a:spcBef>
              <a:buClr>
                <a:srgbClr val="FF9801"/>
              </a:buClr>
              <a:buFont typeface="Courier New"/>
              <a:buChar char="o"/>
            </a:pPr>
            <a:r>
              <a:rPr lang="en-US" sz="2000" dirty="0" smtClean="0">
                <a:solidFill>
                  <a:srgbClr val="545C68"/>
                </a:solidFill>
              </a:rPr>
              <a:t>Primary Enabler</a:t>
            </a:r>
          </a:p>
          <a:p>
            <a:pPr>
              <a:spcBef>
                <a:spcPts val="1680"/>
              </a:spcBef>
              <a:buClr>
                <a:srgbClr val="FF9801"/>
              </a:buClr>
              <a:buFont typeface="Courier New"/>
              <a:buChar char="o"/>
            </a:pPr>
            <a:r>
              <a:rPr lang="en-US" sz="2000" dirty="0" smtClean="0">
                <a:solidFill>
                  <a:srgbClr val="545C68"/>
                </a:solidFill>
              </a:rPr>
              <a:t>The Frustrated Parent</a:t>
            </a:r>
          </a:p>
          <a:p>
            <a:pPr>
              <a:spcBef>
                <a:spcPts val="1680"/>
              </a:spcBef>
              <a:buClr>
                <a:srgbClr val="FF9801"/>
              </a:buClr>
              <a:buFont typeface="Courier New"/>
              <a:buChar char="o"/>
            </a:pPr>
            <a:r>
              <a:rPr lang="en-US" sz="2000" dirty="0" smtClean="0">
                <a:solidFill>
                  <a:srgbClr val="545C68"/>
                </a:solidFill>
              </a:rPr>
              <a:t>The Hero </a:t>
            </a:r>
          </a:p>
          <a:p>
            <a:pPr>
              <a:spcBef>
                <a:spcPts val="1680"/>
              </a:spcBef>
              <a:buClr>
                <a:srgbClr val="FF9801"/>
              </a:buClr>
              <a:buFont typeface="Courier New"/>
              <a:buChar char="o"/>
            </a:pPr>
            <a:r>
              <a:rPr lang="en-US" sz="2000" dirty="0" smtClean="0">
                <a:solidFill>
                  <a:srgbClr val="545C68"/>
                </a:solidFill>
              </a:rPr>
              <a:t>The Scapegoat</a:t>
            </a:r>
          </a:p>
          <a:p>
            <a:pPr>
              <a:spcBef>
                <a:spcPts val="1680"/>
              </a:spcBef>
              <a:buClr>
                <a:srgbClr val="FF9801"/>
              </a:buClr>
              <a:buFont typeface="Courier New"/>
              <a:buChar char="o"/>
            </a:pPr>
            <a:r>
              <a:rPr lang="en-US" sz="2000" dirty="0" smtClean="0">
                <a:solidFill>
                  <a:srgbClr val="545C68"/>
                </a:solidFill>
              </a:rPr>
              <a:t>The Lost Child </a:t>
            </a:r>
          </a:p>
          <a:p>
            <a:pPr>
              <a:spcBef>
                <a:spcPts val="1680"/>
              </a:spcBef>
              <a:buClr>
                <a:srgbClr val="FF9801"/>
              </a:buClr>
              <a:buFont typeface="Courier New"/>
              <a:buChar char="o"/>
            </a:pPr>
            <a:r>
              <a:rPr lang="en-US" sz="2000" dirty="0" smtClean="0">
                <a:solidFill>
                  <a:srgbClr val="545C68"/>
                </a:solidFill>
              </a:rPr>
              <a:t>The Mascot</a:t>
            </a:r>
          </a:p>
          <a:p>
            <a:pPr>
              <a:spcBef>
                <a:spcPts val="1680"/>
              </a:spcBef>
              <a:buClr>
                <a:srgbClr val="FF9801"/>
              </a:buClr>
              <a:buFont typeface="Courier New"/>
              <a:buChar char="o"/>
            </a:pPr>
            <a:r>
              <a:rPr lang="en-US" sz="2000" b="1" dirty="0" smtClean="0">
                <a:solidFill>
                  <a:srgbClr val="FF9801"/>
                </a:solidFill>
              </a:rPr>
              <a:t>I survived the disease of my parents only to acquire it myself.</a:t>
            </a:r>
            <a:endParaRPr lang="en-US" sz="2000" dirty="0">
              <a:solidFill>
                <a:srgbClr val="FF9801"/>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SURVIVAL ROLES: </a:t>
            </a:r>
            <a:r>
              <a:rPr lang="en-US" sz="2200" b="1" dirty="0" smtClean="0">
                <a:solidFill>
                  <a:srgbClr val="FF9801"/>
                </a:solidFill>
                <a:latin typeface="Nexa Light"/>
              </a:rPr>
              <a:t>CODEPENDENT</a:t>
            </a:r>
            <a:endParaRPr lang="en-US" sz="2200" dirty="0" smtClean="0">
              <a:solidFill>
                <a:srgbClr val="545C68"/>
              </a:solidFill>
              <a:latin typeface="Nexa Bold"/>
            </a:endParaRPr>
          </a:p>
        </p:txBody>
      </p:sp>
      <p:grpSp>
        <p:nvGrpSpPr>
          <p:cNvPr id="5" name="Group 73"/>
          <p:cNvGrpSpPr>
            <a:grpSpLocks/>
          </p:cNvGrpSpPr>
          <p:nvPr/>
        </p:nvGrpSpPr>
        <p:grpSpPr bwMode="auto">
          <a:xfrm>
            <a:off x="1981200" y="685800"/>
            <a:ext cx="51816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Black-sad-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590800"/>
            <a:ext cx="3546847" cy="2362200"/>
          </a:xfrm>
          <a:prstGeom prst="rect">
            <a:avLst/>
          </a:prstGeom>
          <a:ln>
            <a:solidFill>
              <a:srgbClr val="FF9801"/>
            </a:solid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905000"/>
            <a:ext cx="3505200" cy="4038600"/>
          </a:xfrm>
        </p:spPr>
        <p:txBody>
          <a:bodyPr>
            <a:noAutofit/>
          </a:bodyPr>
          <a:lstStyle/>
          <a:p>
            <a:pPr>
              <a:spcBef>
                <a:spcPts val="2280"/>
              </a:spcBef>
              <a:buClr>
                <a:srgbClr val="FF9801"/>
              </a:buClr>
              <a:buFont typeface="Courier New"/>
              <a:buChar char="o"/>
            </a:pPr>
            <a:r>
              <a:rPr lang="en-US" sz="1700" dirty="0" smtClean="0">
                <a:solidFill>
                  <a:srgbClr val="545C68"/>
                </a:solidFill>
              </a:rPr>
              <a:t>The impact and affect of addiction/alcoholism is  visible throughout the community with alcoholism, drug addiction, liquor stores, drug dealing, in schools, entertainment,  poverty, housing, domestic violence, social impact, unemployment, rites of passage and mental illness</a:t>
            </a:r>
          </a:p>
          <a:p>
            <a:pPr>
              <a:spcBef>
                <a:spcPts val="1680"/>
              </a:spcBef>
              <a:buClr>
                <a:srgbClr val="FF9801"/>
              </a:buClr>
              <a:buFont typeface="Courier New"/>
              <a:buChar char="o"/>
            </a:pPr>
            <a:r>
              <a:rPr lang="en-US" sz="1700" dirty="0" smtClean="0">
                <a:solidFill>
                  <a:srgbClr val="545C68"/>
                </a:solidFill>
              </a:rPr>
              <a:t>The community have stuffed its feelings from their traumatic wounds and have lost the ability to feel or express their truths because it hurts too much.</a:t>
            </a:r>
            <a:endParaRPr lang="en-US" sz="1700"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AFFFECT</a:t>
            </a:r>
            <a:r>
              <a:rPr lang="en-US" sz="2200" b="1" dirty="0" smtClean="0">
                <a:solidFill>
                  <a:srgbClr val="FF9801"/>
                </a:solidFill>
                <a:latin typeface="Nexa Light"/>
              </a:rPr>
              <a:t> ON THE COMMUNITY</a:t>
            </a:r>
            <a:endParaRPr lang="en-US" sz="2200" dirty="0" smtClean="0">
              <a:solidFill>
                <a:srgbClr val="545C68"/>
              </a:solidFill>
              <a:latin typeface="Nexa Bold"/>
            </a:endParaRPr>
          </a:p>
        </p:txBody>
      </p:sp>
      <p:grpSp>
        <p:nvGrpSpPr>
          <p:cNvPr id="5" name="Group 73"/>
          <p:cNvGrpSpPr>
            <a:grpSpLocks/>
          </p:cNvGrpSpPr>
          <p:nvPr/>
        </p:nvGrpSpPr>
        <p:grpSpPr bwMode="auto">
          <a:xfrm>
            <a:off x="2133600" y="685800"/>
            <a:ext cx="48006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20120820_inq_he1recovery20z-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362200"/>
            <a:ext cx="3488181" cy="2743200"/>
          </a:xfrm>
          <a:prstGeom prst="rect">
            <a:avLst/>
          </a:prstGeom>
          <a:ln>
            <a:solidFill>
              <a:srgbClr val="FF9801"/>
            </a:solid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46"/>
          <p:cNvSpPr txBox="1">
            <a:spLocks noChangeArrowheads="1"/>
          </p:cNvSpPr>
          <p:nvPr/>
        </p:nvSpPr>
        <p:spPr bwMode="auto">
          <a:xfrm>
            <a:off x="4086225" y="2332038"/>
            <a:ext cx="4114800" cy="461962"/>
          </a:xfrm>
          <a:prstGeom prst="rect">
            <a:avLst/>
          </a:prstGeom>
          <a:noFill/>
          <a:ln w="9525">
            <a:noFill/>
            <a:miter lim="800000"/>
            <a:headEnd/>
            <a:tailEnd/>
          </a:ln>
        </p:spPr>
        <p:txBody>
          <a:bodyPr>
            <a:spAutoFit/>
          </a:bodyPr>
          <a:lstStyle/>
          <a:p>
            <a:r>
              <a:rPr lang="en-US" sz="2400">
                <a:solidFill>
                  <a:srgbClr val="FF9801"/>
                </a:solidFill>
                <a:latin typeface="Nexa Light"/>
              </a:rPr>
              <a:t>Misti Storie, MS, NCC</a:t>
            </a:r>
            <a:endParaRPr lang="en-US" sz="2400" b="1">
              <a:solidFill>
                <a:srgbClr val="FF9801"/>
              </a:solidFill>
              <a:latin typeface="Nexa Light"/>
            </a:endParaRPr>
          </a:p>
        </p:txBody>
      </p:sp>
      <p:sp>
        <p:nvSpPr>
          <p:cNvPr id="17410" name="Title 1"/>
          <p:cNvSpPr>
            <a:spLocks noGrp="1"/>
          </p:cNvSpPr>
          <p:nvPr>
            <p:ph type="ctrTitle"/>
          </p:nvPr>
        </p:nvSpPr>
        <p:spPr>
          <a:xfrm>
            <a:off x="685800" y="584200"/>
            <a:ext cx="7772400" cy="860425"/>
          </a:xfrm>
        </p:spPr>
        <p:txBody>
          <a:bodyPr/>
          <a:lstStyle/>
          <a:p>
            <a:r>
              <a:rPr lang="en-US" sz="2200" b="1" smtClean="0">
                <a:solidFill>
                  <a:srgbClr val="FF9801"/>
                </a:solidFill>
                <a:latin typeface="Nexa Bold"/>
              </a:rPr>
              <a:t>WEBINAR </a:t>
            </a:r>
            <a:r>
              <a:rPr lang="en-US" sz="2200" smtClean="0">
                <a:solidFill>
                  <a:srgbClr val="545C68"/>
                </a:solidFill>
                <a:latin typeface="Nexa Light"/>
              </a:rPr>
              <a:t>ORGANIZER</a:t>
            </a:r>
            <a:endParaRPr lang="en-US" sz="2200" b="1" smtClean="0">
              <a:solidFill>
                <a:srgbClr val="545C68"/>
              </a:solidFill>
              <a:latin typeface="Nexa Bold"/>
            </a:endParaRPr>
          </a:p>
        </p:txBody>
      </p:sp>
      <p:grpSp>
        <p:nvGrpSpPr>
          <p:cNvPr id="17411" name="Group 73"/>
          <p:cNvGrpSpPr>
            <a:grpSpLocks/>
          </p:cNvGrpSpPr>
          <p:nvPr/>
        </p:nvGrpSpPr>
        <p:grpSpPr bwMode="auto">
          <a:xfrm>
            <a:off x="2819400" y="685800"/>
            <a:ext cx="3505200" cy="609600"/>
            <a:chOff x="3429000" y="526256"/>
            <a:chExt cx="2384632" cy="457200"/>
          </a:xfrm>
        </p:grpSpPr>
        <p:pic>
          <p:nvPicPr>
            <p:cNvPr id="1741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1741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413" name="TextBox 95"/>
          <p:cNvSpPr txBox="1">
            <a:spLocks noChangeArrowheads="1"/>
          </p:cNvSpPr>
          <p:nvPr/>
        </p:nvSpPr>
        <p:spPr bwMode="auto">
          <a:xfrm>
            <a:off x="4086225" y="3017838"/>
            <a:ext cx="4143375" cy="1477962"/>
          </a:xfrm>
          <a:prstGeom prst="rect">
            <a:avLst/>
          </a:prstGeom>
          <a:noFill/>
          <a:ln w="9525">
            <a:noFill/>
            <a:miter lim="800000"/>
            <a:headEnd/>
            <a:tailEnd/>
          </a:ln>
        </p:spPr>
        <p:txBody>
          <a:bodyPr>
            <a:spAutoFit/>
          </a:bodyPr>
          <a:lstStyle/>
          <a:p>
            <a:pPr>
              <a:spcBef>
                <a:spcPts val="1200"/>
              </a:spcBef>
            </a:pPr>
            <a:r>
              <a:rPr lang="en-US" sz="2000" i="1">
                <a:solidFill>
                  <a:srgbClr val="545C68"/>
                </a:solidFill>
                <a:latin typeface="Calibri" pitchFamily="34" charset="0"/>
              </a:rPr>
              <a:t>Director of Training &amp; Professional Development</a:t>
            </a:r>
          </a:p>
          <a:p>
            <a:pPr>
              <a:spcBef>
                <a:spcPts val="1200"/>
              </a:spcBef>
            </a:pPr>
            <a:r>
              <a:rPr lang="en-US" sz="2000">
                <a:solidFill>
                  <a:srgbClr val="545C68"/>
                </a:solidFill>
                <a:latin typeface="Calibri" pitchFamily="34" charset="0"/>
              </a:rPr>
              <a:t>NAADAC, the Association for Addiction Professionals </a:t>
            </a:r>
          </a:p>
        </p:txBody>
      </p:sp>
      <p:pic>
        <p:nvPicPr>
          <p:cNvPr id="17414" name="Picture 9" descr="IMG_1595.JPG"/>
          <p:cNvPicPr>
            <a:picLocks noChangeAspect="1"/>
          </p:cNvPicPr>
          <p:nvPr/>
        </p:nvPicPr>
        <p:blipFill>
          <a:blip r:embed="rId3"/>
          <a:srcRect/>
          <a:stretch>
            <a:fillRect/>
          </a:stretch>
        </p:blipFill>
        <p:spPr bwMode="auto">
          <a:xfrm>
            <a:off x="1295400" y="2133600"/>
            <a:ext cx="2386013" cy="3276600"/>
          </a:xfrm>
          <a:prstGeom prst="rect">
            <a:avLst/>
          </a:prstGeom>
          <a:noFill/>
          <a:ln w="9525">
            <a:solidFill>
              <a:srgbClr val="FF9801"/>
            </a:solidFill>
            <a:miter lim="800000"/>
            <a:headEnd/>
            <a:tailEnd/>
          </a:ln>
        </p:spPr>
      </p:pic>
      <p:pic>
        <p:nvPicPr>
          <p:cNvPr id="17415" name="Picture 10" descr="05_Your-Logo.png"/>
          <p:cNvPicPr>
            <a:picLocks noChangeAspect="1"/>
          </p:cNvPicPr>
          <p:nvPr/>
        </p:nvPicPr>
        <p:blipFill>
          <a:blip r:embed="rId4"/>
          <a:srcRect/>
          <a:stretch>
            <a:fillRect/>
          </a:stretch>
        </p:blipFill>
        <p:spPr bwMode="auto">
          <a:xfrm>
            <a:off x="8229600" y="5103813"/>
            <a:ext cx="827088" cy="839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362200"/>
            <a:ext cx="6934200" cy="3200400"/>
          </a:xfrm>
        </p:spPr>
        <p:txBody>
          <a:bodyPr>
            <a:noAutofit/>
          </a:bodyPr>
          <a:lstStyle/>
          <a:p>
            <a:pPr>
              <a:spcBef>
                <a:spcPts val="3480"/>
              </a:spcBef>
              <a:buClr>
                <a:srgbClr val="FF9801"/>
              </a:buClr>
              <a:buFont typeface="Courier New"/>
              <a:buChar char="o"/>
            </a:pPr>
            <a:r>
              <a:rPr lang="en-US" sz="2000" dirty="0" smtClean="0">
                <a:solidFill>
                  <a:srgbClr val="545C68"/>
                </a:solidFill>
              </a:rPr>
              <a:t>The recommendation to seek help is particularly vital, considering the </a:t>
            </a:r>
            <a:r>
              <a:rPr lang="en-US" sz="2000" dirty="0" smtClean="0">
                <a:solidFill>
                  <a:srgbClr val="FF9801"/>
                </a:solidFill>
              </a:rPr>
              <a:t>majority of people with diagnosable disorders</a:t>
            </a:r>
            <a:r>
              <a:rPr lang="en-US" sz="2000" dirty="0" smtClean="0">
                <a:solidFill>
                  <a:srgbClr val="545C68"/>
                </a:solidFill>
              </a:rPr>
              <a:t>, regardless of race or ethnicity, </a:t>
            </a:r>
            <a:r>
              <a:rPr lang="en-US" sz="2000" dirty="0" smtClean="0">
                <a:solidFill>
                  <a:srgbClr val="FF9801"/>
                </a:solidFill>
              </a:rPr>
              <a:t>do not receive treatment in the community</a:t>
            </a:r>
            <a:r>
              <a:rPr lang="en-US" sz="2000" dirty="0" smtClean="0">
                <a:solidFill>
                  <a:srgbClr val="545C68"/>
                </a:solidFill>
              </a:rPr>
              <a:t>. </a:t>
            </a:r>
          </a:p>
          <a:p>
            <a:pPr>
              <a:spcBef>
                <a:spcPts val="3480"/>
              </a:spcBef>
              <a:buClr>
                <a:srgbClr val="FF9801"/>
              </a:buClr>
              <a:buFont typeface="Courier New"/>
              <a:buChar char="o"/>
            </a:pPr>
            <a:r>
              <a:rPr lang="en-US" sz="2000" dirty="0" smtClean="0">
                <a:solidFill>
                  <a:srgbClr val="545C68"/>
                </a:solidFill>
              </a:rPr>
              <a:t>The stigma surrounding addiction is a powerful barrier to reaching treatment. People with addiction/mental illness feel shame and fear of discrimination about a condition that is as real and disabling as any other serious health condition.</a:t>
            </a:r>
            <a:endParaRPr lang="en-US" sz="2000" dirty="0">
              <a:solidFill>
                <a:srgbClr val="545C68"/>
              </a:solidFill>
            </a:endParaRPr>
          </a:p>
        </p:txBody>
      </p:sp>
      <p:sp>
        <p:nvSpPr>
          <p:cNvPr id="10"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AFFFECT</a:t>
            </a:r>
            <a:r>
              <a:rPr lang="en-US" sz="2200" b="1" dirty="0" smtClean="0">
                <a:solidFill>
                  <a:srgbClr val="FF9801"/>
                </a:solidFill>
                <a:latin typeface="Nexa Light"/>
              </a:rPr>
              <a:t> ON THE COMMUNITY</a:t>
            </a:r>
            <a:endParaRPr lang="en-US" sz="2200" dirty="0" smtClean="0">
              <a:solidFill>
                <a:srgbClr val="545C68"/>
              </a:solidFill>
              <a:latin typeface="Nexa Bold"/>
            </a:endParaRPr>
          </a:p>
        </p:txBody>
      </p:sp>
      <p:grpSp>
        <p:nvGrpSpPr>
          <p:cNvPr id="11" name="Group 73"/>
          <p:cNvGrpSpPr>
            <a:grpSpLocks/>
          </p:cNvGrpSpPr>
          <p:nvPr/>
        </p:nvGrpSpPr>
        <p:grpSpPr bwMode="auto">
          <a:xfrm>
            <a:off x="2133600" y="685800"/>
            <a:ext cx="4800600" cy="609600"/>
            <a:chOff x="3429000" y="526256"/>
            <a:chExt cx="2384632" cy="457200"/>
          </a:xfrm>
        </p:grpSpPr>
        <p:pic>
          <p:nvPicPr>
            <p:cNvPr id="12"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13"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14" name="Straight Connector 13"/>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981200"/>
            <a:ext cx="4572000" cy="4038600"/>
          </a:xfrm>
        </p:spPr>
        <p:txBody>
          <a:bodyPr>
            <a:noAutofit/>
          </a:bodyPr>
          <a:lstStyle/>
          <a:p>
            <a:pPr marL="290513" indent="-290513">
              <a:spcBef>
                <a:spcPts val="960"/>
              </a:spcBef>
              <a:buClr>
                <a:srgbClr val="FF9801"/>
              </a:buClr>
              <a:buFont typeface="Courier New"/>
              <a:buChar char="o"/>
            </a:pPr>
            <a:r>
              <a:rPr lang="en-US" sz="1800" dirty="0" smtClean="0">
                <a:solidFill>
                  <a:srgbClr val="545C68"/>
                </a:solidFill>
              </a:rPr>
              <a:t>Repeated Modeling Childhood </a:t>
            </a:r>
          </a:p>
          <a:p>
            <a:pPr marL="290513" indent="-290513">
              <a:spcBef>
                <a:spcPts val="960"/>
              </a:spcBef>
              <a:buClr>
                <a:srgbClr val="FF9801"/>
              </a:buClr>
              <a:buFont typeface="Courier New"/>
              <a:buChar char="o"/>
            </a:pPr>
            <a:r>
              <a:rPr lang="en-US" sz="1800" dirty="0" smtClean="0">
                <a:solidFill>
                  <a:srgbClr val="545C68"/>
                </a:solidFill>
              </a:rPr>
              <a:t>Always Confused</a:t>
            </a:r>
          </a:p>
          <a:p>
            <a:pPr marL="290513" indent="-290513">
              <a:spcBef>
                <a:spcPts val="960"/>
              </a:spcBef>
              <a:buClr>
                <a:srgbClr val="FF9801"/>
              </a:buClr>
              <a:buFont typeface="Courier New"/>
              <a:buChar char="o"/>
            </a:pPr>
            <a:r>
              <a:rPr lang="en-US" sz="1800" dirty="0" smtClean="0">
                <a:solidFill>
                  <a:srgbClr val="545C68"/>
                </a:solidFill>
              </a:rPr>
              <a:t>Cannot Please Family</a:t>
            </a:r>
          </a:p>
          <a:p>
            <a:pPr marL="290513" indent="-290513">
              <a:spcBef>
                <a:spcPts val="960"/>
              </a:spcBef>
              <a:buClr>
                <a:srgbClr val="FF9801"/>
              </a:buClr>
              <a:buFont typeface="Courier New"/>
              <a:buChar char="o"/>
            </a:pPr>
            <a:r>
              <a:rPr lang="en-US" sz="1800" dirty="0" smtClean="0">
                <a:solidFill>
                  <a:srgbClr val="545C68"/>
                </a:solidFill>
              </a:rPr>
              <a:t>Repeat Mistakes</a:t>
            </a:r>
          </a:p>
          <a:p>
            <a:pPr marL="290513" indent="-290513">
              <a:spcBef>
                <a:spcPts val="960"/>
              </a:spcBef>
              <a:buClr>
                <a:srgbClr val="FF9801"/>
              </a:buClr>
              <a:buFont typeface="Courier New"/>
              <a:buChar char="o"/>
            </a:pPr>
            <a:r>
              <a:rPr lang="en-US" sz="1800" dirty="0" smtClean="0">
                <a:solidFill>
                  <a:srgbClr val="545C68"/>
                </a:solidFill>
              </a:rPr>
              <a:t>Unreal Expectations of Life</a:t>
            </a:r>
          </a:p>
          <a:p>
            <a:pPr marL="290513" indent="-290513">
              <a:spcBef>
                <a:spcPts val="960"/>
              </a:spcBef>
              <a:buClr>
                <a:srgbClr val="FF9801"/>
              </a:buClr>
              <a:buFont typeface="Courier New"/>
              <a:buChar char="o"/>
            </a:pPr>
            <a:r>
              <a:rPr lang="en-US" sz="1800" dirty="0" smtClean="0">
                <a:solidFill>
                  <a:srgbClr val="545C68"/>
                </a:solidFill>
              </a:rPr>
              <a:t>Mixed Messages</a:t>
            </a:r>
          </a:p>
          <a:p>
            <a:pPr marL="628650" lvl="1" indent="-171450">
              <a:spcBef>
                <a:spcPts val="960"/>
              </a:spcBef>
              <a:buClr>
                <a:srgbClr val="FF9801"/>
              </a:buClr>
              <a:buFont typeface="Arial"/>
              <a:buChar char="•"/>
            </a:pPr>
            <a:r>
              <a:rPr lang="en-US" sz="1600" dirty="0" smtClean="0">
                <a:solidFill>
                  <a:srgbClr val="545C68"/>
                </a:solidFill>
              </a:rPr>
              <a:t>“I love you/Go away”</a:t>
            </a:r>
          </a:p>
          <a:p>
            <a:pPr marL="628650" lvl="1" indent="-171450">
              <a:spcBef>
                <a:spcPts val="960"/>
              </a:spcBef>
              <a:buClr>
                <a:srgbClr val="FF9801"/>
              </a:buClr>
              <a:buFont typeface="Arial"/>
              <a:buChar char="•"/>
            </a:pPr>
            <a:r>
              <a:rPr lang="en-US" sz="1600" dirty="0" smtClean="0">
                <a:solidFill>
                  <a:srgbClr val="545C68"/>
                </a:solidFill>
              </a:rPr>
              <a:t>“Cannot do Right/I Need You”</a:t>
            </a:r>
          </a:p>
          <a:p>
            <a:pPr marL="628650" lvl="1" indent="-171450">
              <a:spcBef>
                <a:spcPts val="960"/>
              </a:spcBef>
              <a:buClr>
                <a:srgbClr val="FF9801"/>
              </a:buClr>
              <a:buFont typeface="Arial"/>
              <a:buChar char="•"/>
            </a:pPr>
            <a:r>
              <a:rPr lang="en-US" sz="1600" dirty="0" smtClean="0">
                <a:solidFill>
                  <a:srgbClr val="545C68"/>
                </a:solidFill>
              </a:rPr>
              <a:t>“Always tell the Truth/I don’t want to know”</a:t>
            </a:r>
          </a:p>
          <a:p>
            <a:pPr marL="628650" lvl="1" indent="-171450">
              <a:spcBef>
                <a:spcPts val="960"/>
              </a:spcBef>
              <a:buClr>
                <a:srgbClr val="FF9801"/>
              </a:buClr>
              <a:buFont typeface="Arial"/>
              <a:buChar char="•"/>
            </a:pPr>
            <a:r>
              <a:rPr lang="en-US" sz="1600" dirty="0" smtClean="0">
                <a:solidFill>
                  <a:srgbClr val="545C68"/>
                </a:solidFill>
              </a:rPr>
              <a:t>“I’ll be There for You/Then Forget”</a:t>
            </a:r>
            <a:endParaRPr lang="en-US" sz="1600"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FAMILY</a:t>
            </a:r>
            <a:r>
              <a:rPr lang="en-US" sz="2200" b="1" dirty="0" smtClean="0">
                <a:solidFill>
                  <a:srgbClr val="FF9801"/>
                </a:solidFill>
                <a:latin typeface="Nexa Light"/>
              </a:rPr>
              <a:t> DENIAL</a:t>
            </a:r>
            <a:endParaRPr lang="en-US" sz="2200" dirty="0" smtClean="0">
              <a:solidFill>
                <a:srgbClr val="545C68"/>
              </a:solidFill>
              <a:latin typeface="Nexa Bold"/>
            </a:endParaRPr>
          </a:p>
        </p:txBody>
      </p:sp>
      <p:grpSp>
        <p:nvGrpSpPr>
          <p:cNvPr id="5" name="Group 73"/>
          <p:cNvGrpSpPr>
            <a:grpSpLocks/>
          </p:cNvGrpSpPr>
          <p:nvPr/>
        </p:nvGrpSpPr>
        <p:grpSpPr bwMode="auto">
          <a:xfrm>
            <a:off x="1981200" y="685800"/>
            <a:ext cx="51816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04whytefamily_wideweb__470x365,0.jpg"/>
          <p:cNvPicPr>
            <a:picLocks noChangeAspect="1"/>
          </p:cNvPicPr>
          <p:nvPr/>
        </p:nvPicPr>
        <p:blipFill rotWithShape="1">
          <a:blip r:embed="rId3">
            <a:extLst>
              <a:ext uri="{28A0092B-C50C-407E-A947-70E740481C1C}">
                <a14:useLocalDpi xmlns:a14="http://schemas.microsoft.com/office/drawing/2010/main" val="0"/>
              </a:ext>
            </a:extLst>
          </a:blip>
          <a:srcRect l="5623" r="12716" b="5643"/>
          <a:stretch/>
        </p:blipFill>
        <p:spPr>
          <a:xfrm>
            <a:off x="838200" y="2438400"/>
            <a:ext cx="3048000" cy="2735070"/>
          </a:xfrm>
          <a:prstGeom prst="rect">
            <a:avLst/>
          </a:prstGeom>
          <a:ln>
            <a:solidFill>
              <a:srgbClr val="FF9801"/>
            </a:solid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2057400"/>
            <a:ext cx="6096000" cy="3733800"/>
          </a:xfrm>
        </p:spPr>
        <p:txBody>
          <a:bodyPr/>
          <a:lstStyle/>
          <a:p>
            <a:pPr>
              <a:spcBef>
                <a:spcPts val="1032"/>
              </a:spcBef>
              <a:buClr>
                <a:srgbClr val="FF9801"/>
              </a:buClr>
              <a:buFont typeface="Courier New"/>
              <a:buChar char="o"/>
            </a:pPr>
            <a:r>
              <a:rPr lang="en-US" sz="2000" dirty="0" smtClean="0">
                <a:solidFill>
                  <a:srgbClr val="545C68"/>
                </a:solidFill>
              </a:rPr>
              <a:t>Healthy Relationships</a:t>
            </a:r>
          </a:p>
          <a:p>
            <a:pPr>
              <a:spcBef>
                <a:spcPts val="1032"/>
              </a:spcBef>
              <a:buClr>
                <a:srgbClr val="FF9801"/>
              </a:buClr>
              <a:buFont typeface="Courier New"/>
              <a:buChar char="o"/>
            </a:pPr>
            <a:r>
              <a:rPr lang="en-US" sz="2000" dirty="0" smtClean="0">
                <a:solidFill>
                  <a:srgbClr val="545C68"/>
                </a:solidFill>
              </a:rPr>
              <a:t>Lack Self Esteem </a:t>
            </a:r>
          </a:p>
          <a:p>
            <a:pPr>
              <a:spcBef>
                <a:spcPts val="1032"/>
              </a:spcBef>
              <a:buClr>
                <a:srgbClr val="FF9801"/>
              </a:buClr>
              <a:buFont typeface="Courier New"/>
              <a:buChar char="o"/>
            </a:pPr>
            <a:r>
              <a:rPr lang="en-US" sz="2000" dirty="0" smtClean="0">
                <a:solidFill>
                  <a:srgbClr val="545C68"/>
                </a:solidFill>
              </a:rPr>
              <a:t>Receive double messages</a:t>
            </a:r>
          </a:p>
          <a:p>
            <a:pPr>
              <a:spcBef>
                <a:spcPts val="1032"/>
              </a:spcBef>
              <a:buClr>
                <a:srgbClr val="FF9801"/>
              </a:buClr>
              <a:buFont typeface="Courier New"/>
              <a:buChar char="o"/>
            </a:pPr>
            <a:r>
              <a:rPr lang="en-US" sz="2000" dirty="0" smtClean="0">
                <a:solidFill>
                  <a:srgbClr val="545C68"/>
                </a:solidFill>
              </a:rPr>
              <a:t>Learned behaviors  and “Submerged Issues”</a:t>
            </a:r>
          </a:p>
          <a:p>
            <a:pPr marL="2400300" lvl="1">
              <a:spcBef>
                <a:spcPts val="1032"/>
              </a:spcBef>
              <a:buClr>
                <a:srgbClr val="FF9801"/>
              </a:buClr>
              <a:buFont typeface="Arial"/>
              <a:buChar char="•"/>
            </a:pPr>
            <a:r>
              <a:rPr lang="en-US" sz="1800" dirty="0" smtClean="0">
                <a:solidFill>
                  <a:srgbClr val="545C68"/>
                </a:solidFill>
              </a:rPr>
              <a:t>Treat family members as objects</a:t>
            </a:r>
          </a:p>
          <a:p>
            <a:pPr marL="2400300" lvl="1">
              <a:spcBef>
                <a:spcPts val="1032"/>
              </a:spcBef>
              <a:buClr>
                <a:srgbClr val="FF9801"/>
              </a:buClr>
              <a:buFont typeface="Arial"/>
              <a:buChar char="•"/>
            </a:pPr>
            <a:r>
              <a:rPr lang="en-US" sz="1800" dirty="0" smtClean="0">
                <a:solidFill>
                  <a:srgbClr val="545C68"/>
                </a:solidFill>
              </a:rPr>
              <a:t>Explain away everything  -  Tap Dance</a:t>
            </a:r>
          </a:p>
          <a:p>
            <a:pPr marL="2400300" lvl="1">
              <a:spcBef>
                <a:spcPts val="1032"/>
              </a:spcBef>
              <a:buClr>
                <a:srgbClr val="FF9801"/>
              </a:buClr>
              <a:buFont typeface="Arial"/>
              <a:buChar char="•"/>
            </a:pPr>
            <a:r>
              <a:rPr lang="en-US" sz="1800" dirty="0" smtClean="0">
                <a:solidFill>
                  <a:srgbClr val="545C68"/>
                </a:solidFill>
              </a:rPr>
              <a:t>Crisis Children Panic</a:t>
            </a:r>
          </a:p>
          <a:p>
            <a:pPr marL="2400300" lvl="1">
              <a:spcBef>
                <a:spcPts val="1032"/>
              </a:spcBef>
              <a:buClr>
                <a:srgbClr val="FF9801"/>
              </a:buClr>
              <a:buFont typeface="Arial"/>
              <a:buChar char="•"/>
            </a:pPr>
            <a:r>
              <a:rPr lang="en-US" sz="1800" dirty="0" smtClean="0">
                <a:solidFill>
                  <a:srgbClr val="545C68"/>
                </a:solidFill>
              </a:rPr>
              <a:t>Children set self up</a:t>
            </a:r>
            <a:endParaRPr lang="en-US" sz="1800"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COMMUNITY </a:t>
            </a:r>
            <a:r>
              <a:rPr lang="en-US" sz="2200" dirty="0" smtClean="0">
                <a:solidFill>
                  <a:srgbClr val="545C68"/>
                </a:solidFill>
                <a:latin typeface="Nexa Light"/>
              </a:rPr>
              <a:t>CONSPIRACY OF DENIAL</a:t>
            </a:r>
            <a:endParaRPr lang="en-US" sz="2200" dirty="0" smtClean="0">
              <a:solidFill>
                <a:srgbClr val="545C68"/>
              </a:solidFill>
              <a:latin typeface="Nexa Bold"/>
            </a:endParaRPr>
          </a:p>
        </p:txBody>
      </p:sp>
      <p:grpSp>
        <p:nvGrpSpPr>
          <p:cNvPr id="5" name="Group 73"/>
          <p:cNvGrpSpPr>
            <a:grpSpLocks/>
          </p:cNvGrpSpPr>
          <p:nvPr/>
        </p:nvGrpSpPr>
        <p:grpSpPr bwMode="auto">
          <a:xfrm>
            <a:off x="1752600" y="685800"/>
            <a:ext cx="57150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family-fight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86200"/>
            <a:ext cx="2794259" cy="1848171"/>
          </a:xfrm>
          <a:prstGeom prst="rect">
            <a:avLst/>
          </a:prstGeom>
          <a:ln>
            <a:solidFill>
              <a:srgbClr val="FF9801"/>
            </a:solid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09800"/>
            <a:ext cx="5410200" cy="3200400"/>
          </a:xfrm>
        </p:spPr>
        <p:txBody>
          <a:bodyPr>
            <a:normAutofit/>
          </a:bodyPr>
          <a:lstStyle/>
          <a:p>
            <a:pPr>
              <a:buNone/>
            </a:pPr>
            <a:r>
              <a:rPr lang="en-US" sz="1800" b="1" dirty="0" smtClean="0">
                <a:solidFill>
                  <a:srgbClr val="545C68"/>
                </a:solidFill>
              </a:rPr>
              <a:t>The Addict/Alcoholic hides behind the wall of Denial</a:t>
            </a:r>
          </a:p>
          <a:p>
            <a:pPr lvl="1">
              <a:spcBef>
                <a:spcPts val="1032"/>
              </a:spcBef>
              <a:buClr>
                <a:srgbClr val="FF9801"/>
              </a:buClr>
              <a:buFont typeface="Courier New"/>
              <a:buChar char="o"/>
            </a:pPr>
            <a:r>
              <a:rPr lang="en-US" sz="1800" dirty="0" smtClean="0">
                <a:solidFill>
                  <a:srgbClr val="545C68"/>
                </a:solidFill>
              </a:rPr>
              <a:t>The Marriage – money, beauty, words, save you</a:t>
            </a:r>
          </a:p>
          <a:p>
            <a:pPr lvl="1">
              <a:spcBef>
                <a:spcPts val="1032"/>
              </a:spcBef>
              <a:buClr>
                <a:srgbClr val="FF9801"/>
              </a:buClr>
              <a:buFont typeface="Courier New"/>
              <a:buChar char="o"/>
            </a:pPr>
            <a:r>
              <a:rPr lang="en-US" sz="1800" dirty="0" smtClean="0">
                <a:solidFill>
                  <a:srgbClr val="545C68"/>
                </a:solidFill>
              </a:rPr>
              <a:t>The children, Parents and in-laws</a:t>
            </a:r>
          </a:p>
          <a:p>
            <a:pPr lvl="1">
              <a:spcBef>
                <a:spcPts val="1032"/>
              </a:spcBef>
              <a:buClr>
                <a:srgbClr val="FF9801"/>
              </a:buClr>
              <a:buFont typeface="Courier New"/>
              <a:buChar char="o"/>
            </a:pPr>
            <a:r>
              <a:rPr lang="en-US" sz="1800" dirty="0" smtClean="0">
                <a:solidFill>
                  <a:srgbClr val="545C68"/>
                </a:solidFill>
              </a:rPr>
              <a:t>The Employer</a:t>
            </a:r>
          </a:p>
          <a:p>
            <a:pPr lvl="1">
              <a:spcBef>
                <a:spcPts val="1032"/>
              </a:spcBef>
              <a:buClr>
                <a:srgbClr val="FF9801"/>
              </a:buClr>
              <a:buFont typeface="Courier New"/>
              <a:buChar char="o"/>
            </a:pPr>
            <a:r>
              <a:rPr lang="en-US" sz="1800" dirty="0" smtClean="0">
                <a:solidFill>
                  <a:srgbClr val="545C68"/>
                </a:solidFill>
              </a:rPr>
              <a:t>Doctor </a:t>
            </a:r>
          </a:p>
          <a:p>
            <a:pPr lvl="1">
              <a:spcBef>
                <a:spcPts val="1032"/>
              </a:spcBef>
              <a:buClr>
                <a:srgbClr val="FF9801"/>
              </a:buClr>
              <a:buFont typeface="Courier New"/>
              <a:buChar char="o"/>
            </a:pPr>
            <a:r>
              <a:rPr lang="en-US" sz="1800" dirty="0" smtClean="0">
                <a:solidFill>
                  <a:srgbClr val="545C68"/>
                </a:solidFill>
              </a:rPr>
              <a:t>Minister</a:t>
            </a:r>
          </a:p>
          <a:p>
            <a:pPr lvl="1">
              <a:spcBef>
                <a:spcPts val="1032"/>
              </a:spcBef>
              <a:buClr>
                <a:srgbClr val="FF9801"/>
              </a:buClr>
              <a:buFont typeface="Courier New"/>
              <a:buChar char="o"/>
            </a:pPr>
            <a:r>
              <a:rPr lang="en-US" sz="1800" dirty="0" smtClean="0">
                <a:solidFill>
                  <a:srgbClr val="545C68"/>
                </a:solidFill>
              </a:rPr>
              <a:t>AA</a:t>
            </a:r>
          </a:p>
          <a:p>
            <a:pPr>
              <a:buNone/>
            </a:pPr>
            <a:r>
              <a:rPr lang="en-US" sz="1800" b="1" dirty="0" smtClean="0">
                <a:solidFill>
                  <a:srgbClr val="545C68"/>
                </a:solidFill>
              </a:rPr>
              <a:t>Community players behind the wall</a:t>
            </a:r>
            <a:endParaRPr lang="en-US" sz="1800" b="1"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COMMUNITY CONSPIRACY </a:t>
            </a:r>
            <a:r>
              <a:rPr lang="en-US" sz="2200" dirty="0" smtClean="0">
                <a:solidFill>
                  <a:srgbClr val="545C68"/>
                </a:solidFill>
                <a:latin typeface="Nexa Light"/>
              </a:rPr>
              <a:t>OF DENIAL</a:t>
            </a:r>
            <a:endParaRPr lang="en-US" sz="2200" dirty="0" smtClean="0">
              <a:solidFill>
                <a:srgbClr val="545C68"/>
              </a:solidFill>
              <a:latin typeface="Nexa Bold"/>
            </a:endParaRPr>
          </a:p>
        </p:txBody>
      </p:sp>
      <p:grpSp>
        <p:nvGrpSpPr>
          <p:cNvPr id="5" name="Group 73"/>
          <p:cNvGrpSpPr>
            <a:grpSpLocks/>
          </p:cNvGrpSpPr>
          <p:nvPr/>
        </p:nvGrpSpPr>
        <p:grpSpPr bwMode="auto">
          <a:xfrm>
            <a:off x="1676400" y="685800"/>
            <a:ext cx="57912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unhappy famil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352800"/>
            <a:ext cx="2764100" cy="1839383"/>
          </a:xfrm>
          <a:prstGeom prst="rect">
            <a:avLst/>
          </a:prstGeom>
          <a:ln>
            <a:solidFill>
              <a:srgbClr val="FF9801"/>
            </a:solid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562600" y="1981200"/>
            <a:ext cx="2590800" cy="4038600"/>
          </a:xfrm>
          <a:prstGeom prst="rect">
            <a:avLst/>
          </a:prstGeom>
        </p:spPr>
        <p:txBody>
          <a:bodyPr/>
          <a:lstStyle/>
          <a:p>
            <a:pPr marL="342900" marR="0" lvl="0" indent="-342900" algn="l" defTabSz="914400" rtl="0" eaLnBrk="1" fontAlgn="auto" latinLnBrk="0" hangingPunct="1">
              <a:lnSpc>
                <a:spcPct val="100000"/>
              </a:lnSpc>
              <a:spcBef>
                <a:spcPts val="3480"/>
              </a:spcBef>
              <a:spcAft>
                <a:spcPts val="0"/>
              </a:spcAft>
              <a:buClr>
                <a:srgbClr val="FF9801"/>
              </a:buClr>
              <a:buSzTx/>
              <a:buFont typeface="Courier New"/>
              <a:buChar char="o"/>
              <a:tabLst/>
              <a:defRPr/>
            </a:pPr>
            <a:r>
              <a:rPr kumimoji="0" lang="en-US" b="0" i="0" u="none" strike="noStrike" kern="1200" cap="none" spc="0" normalizeH="0" baseline="0" noProof="0" dirty="0" smtClean="0">
                <a:ln>
                  <a:noFill/>
                </a:ln>
                <a:solidFill>
                  <a:srgbClr val="545C68"/>
                </a:solidFill>
                <a:effectLst/>
                <a:uLnTx/>
                <a:uFillTx/>
                <a:latin typeface="+mn-lt"/>
                <a:ea typeface="+mn-ea"/>
                <a:cs typeface="+mn-cs"/>
              </a:rPr>
              <a:t>Family members have most often found healing and purpose when they join together for their own mutual support, love and advocacy.</a:t>
            </a:r>
          </a:p>
          <a:p>
            <a:pPr marL="342900" marR="0" lvl="0" indent="-342900" algn="l" defTabSz="914400" rtl="0" eaLnBrk="1" fontAlgn="auto" latinLnBrk="0" hangingPunct="1">
              <a:lnSpc>
                <a:spcPct val="100000"/>
              </a:lnSpc>
              <a:spcBef>
                <a:spcPts val="3480"/>
              </a:spcBef>
              <a:spcAft>
                <a:spcPts val="0"/>
              </a:spcAft>
              <a:buClr>
                <a:srgbClr val="FF9801"/>
              </a:buClr>
              <a:buSzTx/>
              <a:buFont typeface="Courier New"/>
              <a:buChar char="o"/>
              <a:tabLst/>
              <a:defRPr/>
            </a:pPr>
            <a:r>
              <a:rPr kumimoji="0" lang="en-US" b="0" i="0" u="none" strike="noStrike" kern="1200" cap="none" spc="0" normalizeH="0" baseline="0" noProof="0" dirty="0" smtClean="0">
                <a:ln>
                  <a:noFill/>
                </a:ln>
                <a:solidFill>
                  <a:srgbClr val="545C68"/>
                </a:solidFill>
                <a:effectLst/>
                <a:uLnTx/>
                <a:uFillTx/>
                <a:latin typeface="+mn-lt"/>
                <a:ea typeface="+mn-ea"/>
                <a:cs typeface="+mn-cs"/>
              </a:rPr>
              <a:t>Families utilize the community for resources for basic needs, safety security, belonging and needs. </a:t>
            </a:r>
            <a:endParaRPr kumimoji="0" lang="en-US" b="0" i="0" u="none" strike="noStrike" kern="1200" cap="none" spc="0" normalizeH="0" baseline="0" noProof="0" dirty="0">
              <a:ln>
                <a:noFill/>
              </a:ln>
              <a:solidFill>
                <a:srgbClr val="545C68"/>
              </a:solidFill>
              <a:effectLst/>
              <a:uLnTx/>
              <a:uFillTx/>
              <a:latin typeface="+mn-lt"/>
              <a:ea typeface="+mn-ea"/>
              <a:cs typeface="+mn-cs"/>
            </a:endParaRPr>
          </a:p>
        </p:txBody>
      </p:sp>
      <p:sp>
        <p:nvSpPr>
          <p:cNvPr id="16"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HEALING </a:t>
            </a:r>
            <a:r>
              <a:rPr lang="en-US" sz="2200" dirty="0" smtClean="0">
                <a:solidFill>
                  <a:srgbClr val="545C68"/>
                </a:solidFill>
                <a:latin typeface="Nexa Light"/>
              </a:rPr>
              <a:t>THE COMMUNITY</a:t>
            </a:r>
            <a:endParaRPr lang="en-US" sz="2200" dirty="0" smtClean="0">
              <a:solidFill>
                <a:srgbClr val="545C68"/>
              </a:solidFill>
              <a:latin typeface="Nexa Bold"/>
            </a:endParaRPr>
          </a:p>
        </p:txBody>
      </p:sp>
      <p:grpSp>
        <p:nvGrpSpPr>
          <p:cNvPr id="17" name="Group 73"/>
          <p:cNvGrpSpPr>
            <a:grpSpLocks/>
          </p:cNvGrpSpPr>
          <p:nvPr/>
        </p:nvGrpSpPr>
        <p:grpSpPr bwMode="auto">
          <a:xfrm>
            <a:off x="2362200" y="685800"/>
            <a:ext cx="4343400" cy="609600"/>
            <a:chOff x="3429000" y="526256"/>
            <a:chExt cx="2384632" cy="457200"/>
          </a:xfrm>
        </p:grpSpPr>
        <p:pic>
          <p:nvPicPr>
            <p:cNvPr id="18"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19"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20" name="Straight Connector 19"/>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MP90044849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362200"/>
            <a:ext cx="4229100" cy="2819400"/>
          </a:xfrm>
          <a:prstGeom prst="rect">
            <a:avLst/>
          </a:prstGeom>
          <a:ln>
            <a:solidFill>
              <a:srgbClr val="FF9801"/>
            </a:solid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extLst>
              <p:ext uri="{D42A27DB-BD31-4B8C-83A1-F6EECF244321}">
                <p14:modId xmlns:p14="http://schemas.microsoft.com/office/powerpoint/2010/main" val="1560750787"/>
              </p:ext>
            </p:extLst>
          </p:nvPr>
        </p:nvGraphicFramePr>
        <p:xfrm>
          <a:off x="990600" y="347523"/>
          <a:ext cx="7239000" cy="5596077"/>
        </p:xfrm>
        <a:graphic>
          <a:graphicData uri="http://schemas.openxmlformats.org/presentationml/2006/ole">
            <mc:AlternateContent xmlns:mc="http://schemas.openxmlformats.org/markup-compatibility/2006">
              <mc:Choice xmlns:v="urn:schemas-microsoft-com:vml" Requires="v">
                <p:oleObj spid="_x0000_s3132" name="Document" r:id="rId3" imgW="9464040" imgH="7033260" progId="Word.Document.8">
                  <p:embed/>
                </p:oleObj>
              </mc:Choice>
              <mc:Fallback>
                <p:oleObj name="Document" r:id="rId3" imgW="9464040" imgH="70332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7523"/>
                        <a:ext cx="7239000" cy="559607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439642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43000" y="2133600"/>
            <a:ext cx="6781800" cy="3733800"/>
          </a:xfrm>
        </p:spPr>
        <p:txBody>
          <a:bodyPr>
            <a:normAutofit fontScale="92500" lnSpcReduction="10000"/>
          </a:bodyPr>
          <a:lstStyle/>
          <a:p>
            <a:pPr>
              <a:lnSpc>
                <a:spcPct val="110000"/>
              </a:lnSpc>
              <a:spcBef>
                <a:spcPts val="2928"/>
              </a:spcBef>
              <a:buClr>
                <a:srgbClr val="FF9801"/>
              </a:buClr>
              <a:buFont typeface="Courier New"/>
              <a:buChar char="o"/>
            </a:pPr>
            <a:r>
              <a:rPr lang="en-US" sz="2400" dirty="0" smtClean="0">
                <a:solidFill>
                  <a:srgbClr val="545C68"/>
                </a:solidFill>
              </a:rPr>
              <a:t>The recommendation to seek help is particularly vital, considering the majority of people with diagnosable disorders, regardless of race or ethnicity, do not receive treatment in the community. </a:t>
            </a:r>
          </a:p>
          <a:p>
            <a:pPr>
              <a:lnSpc>
                <a:spcPct val="110000"/>
              </a:lnSpc>
              <a:spcBef>
                <a:spcPts val="2928"/>
              </a:spcBef>
              <a:buClr>
                <a:srgbClr val="FF9801"/>
              </a:buClr>
              <a:buFont typeface="Courier New"/>
              <a:buChar char="o"/>
            </a:pPr>
            <a:r>
              <a:rPr lang="en-US" sz="2400" dirty="0" smtClean="0">
                <a:solidFill>
                  <a:srgbClr val="545C68"/>
                </a:solidFill>
              </a:rPr>
              <a:t>The stigma surrounding addiction is a powerful barrier to reaching treatment. People with addiction/mental illness feel shame and fear of discrimination about a condition that is as real and disabling as any other serious health condition.</a:t>
            </a:r>
            <a:endParaRPr lang="en-US" sz="2400"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HEALING </a:t>
            </a:r>
            <a:r>
              <a:rPr lang="en-US" sz="2200" dirty="0" smtClean="0">
                <a:solidFill>
                  <a:srgbClr val="545C68"/>
                </a:solidFill>
                <a:latin typeface="Nexa Light"/>
              </a:rPr>
              <a:t>THE COMMUNITY</a:t>
            </a:r>
            <a:endParaRPr lang="en-US" sz="2200" dirty="0" smtClean="0">
              <a:solidFill>
                <a:srgbClr val="545C68"/>
              </a:solidFill>
              <a:latin typeface="Nexa Bold"/>
            </a:endParaRPr>
          </a:p>
        </p:txBody>
      </p:sp>
      <p:grpSp>
        <p:nvGrpSpPr>
          <p:cNvPr id="5" name="Group 73"/>
          <p:cNvGrpSpPr>
            <a:grpSpLocks/>
          </p:cNvGrpSpPr>
          <p:nvPr/>
        </p:nvGrpSpPr>
        <p:grpSpPr bwMode="auto">
          <a:xfrm>
            <a:off x="2362200" y="685800"/>
            <a:ext cx="4343400" cy="609600"/>
            <a:chOff x="3429000" y="526256"/>
            <a:chExt cx="2384632" cy="457200"/>
          </a:xfrm>
        </p:grpSpPr>
        <p:pic>
          <p:nvPicPr>
            <p:cNvPr id="8"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9"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10" name="Straight Connector 9"/>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239000" cy="3886200"/>
          </a:xfrm>
        </p:spPr>
        <p:txBody>
          <a:bodyPr>
            <a:noAutofit/>
          </a:bodyPr>
          <a:lstStyle/>
          <a:p>
            <a:pPr marL="398463" indent="-398463">
              <a:spcBef>
                <a:spcPts val="1232"/>
              </a:spcBef>
              <a:buClr>
                <a:srgbClr val="FF9801"/>
              </a:buClr>
              <a:buFont typeface="+mj-lt"/>
              <a:buAutoNum type="arabicParenR"/>
            </a:pPr>
            <a:r>
              <a:rPr lang="en-US" sz="1700" dirty="0" smtClean="0">
                <a:solidFill>
                  <a:srgbClr val="545C68"/>
                </a:solidFill>
              </a:rPr>
              <a:t>Educate yourself on the recovery process for individuals and families. </a:t>
            </a:r>
          </a:p>
          <a:p>
            <a:pPr marL="398463" indent="-398463">
              <a:spcBef>
                <a:spcPts val="1232"/>
              </a:spcBef>
              <a:buClr>
                <a:srgbClr val="FF9801"/>
              </a:buClr>
              <a:buFont typeface="+mj-lt"/>
              <a:buAutoNum type="arabicParenR"/>
            </a:pPr>
            <a:r>
              <a:rPr lang="en-US" sz="1700" dirty="0" smtClean="0">
                <a:solidFill>
                  <a:srgbClr val="545C68"/>
                </a:solidFill>
              </a:rPr>
              <a:t>If your recovering family member is living with you, provide a sober environment to support that recovery.</a:t>
            </a:r>
          </a:p>
          <a:p>
            <a:pPr marL="398463" indent="-398463">
              <a:spcBef>
                <a:spcPts val="1232"/>
              </a:spcBef>
              <a:buClr>
                <a:srgbClr val="FF9801"/>
              </a:buClr>
              <a:buFont typeface="+mj-lt"/>
              <a:buAutoNum type="arabicParenR"/>
            </a:pPr>
            <a:r>
              <a:rPr lang="en-US" sz="1700" dirty="0" smtClean="0">
                <a:solidFill>
                  <a:srgbClr val="545C68"/>
                </a:solidFill>
              </a:rPr>
              <a:t>Seek professional and community peer support (from a group like Al-Anon) for your own physical and emotional health. </a:t>
            </a:r>
          </a:p>
          <a:p>
            <a:pPr marL="398463" indent="-398463">
              <a:spcBef>
                <a:spcPts val="1232"/>
              </a:spcBef>
              <a:buClr>
                <a:srgbClr val="FF9801"/>
              </a:buClr>
              <a:buFont typeface="+mj-lt"/>
              <a:buAutoNum type="arabicParenR"/>
            </a:pPr>
            <a:r>
              <a:rPr lang="en-US" sz="1700" dirty="0" smtClean="0">
                <a:solidFill>
                  <a:srgbClr val="545C68"/>
                </a:solidFill>
              </a:rPr>
              <a:t>Support your family member's involvement in treatment aftercare meetings and recovery support groups.</a:t>
            </a:r>
          </a:p>
          <a:p>
            <a:pPr marL="398463" indent="-398463">
              <a:spcBef>
                <a:spcPts val="1232"/>
              </a:spcBef>
              <a:buClr>
                <a:srgbClr val="FF9801"/>
              </a:buClr>
              <a:buFont typeface="+mj-lt"/>
              <a:buAutoNum type="arabicParenR"/>
            </a:pPr>
            <a:r>
              <a:rPr lang="en-US" sz="1700" dirty="0" smtClean="0">
                <a:solidFill>
                  <a:srgbClr val="545C68"/>
                </a:solidFill>
              </a:rPr>
              <a:t>Assist the recovering family member with assistance in locating sober housing, employment, child care, transportation or other recovery support needs. </a:t>
            </a:r>
          </a:p>
          <a:p>
            <a:pPr marL="398463" indent="-398463">
              <a:spcBef>
                <a:spcPts val="1232"/>
              </a:spcBef>
              <a:buClr>
                <a:srgbClr val="FF9801"/>
              </a:buClr>
              <a:buFont typeface="+mj-lt"/>
              <a:buAutoNum type="arabicParenR"/>
            </a:pPr>
            <a:r>
              <a:rPr lang="en-US" sz="1700" dirty="0" smtClean="0">
                <a:solidFill>
                  <a:srgbClr val="545C68"/>
                </a:solidFill>
              </a:rPr>
              <a:t>Assertively re-intervene in the face of any relapse episode. </a:t>
            </a:r>
          </a:p>
          <a:p>
            <a:pPr>
              <a:buNone/>
            </a:pPr>
            <a:r>
              <a:rPr lang="en-US" sz="1800" dirty="0" smtClean="0">
                <a:solidFill>
                  <a:srgbClr val="545C68"/>
                </a:solidFill>
              </a:rPr>
              <a:t> </a:t>
            </a:r>
          </a:p>
          <a:p>
            <a:endParaRPr lang="en-US" sz="1800"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FAMILY</a:t>
            </a:r>
            <a:r>
              <a:rPr lang="en-US" sz="2200" b="1" dirty="0" smtClean="0">
                <a:solidFill>
                  <a:srgbClr val="FF9801"/>
                </a:solidFill>
                <a:latin typeface="Nexa Light"/>
              </a:rPr>
              <a:t> HEALING &amp; RECOVERY </a:t>
            </a:r>
            <a:r>
              <a:rPr lang="en-US" sz="2200" dirty="0" smtClean="0">
                <a:solidFill>
                  <a:srgbClr val="545C68"/>
                </a:solidFill>
                <a:latin typeface="Nexa Light"/>
              </a:rPr>
              <a:t>PROCESS</a:t>
            </a:r>
            <a:endParaRPr lang="en-US" sz="2200" dirty="0" smtClean="0">
              <a:solidFill>
                <a:srgbClr val="545C68"/>
              </a:solidFill>
              <a:latin typeface="Nexa Bold"/>
            </a:endParaRPr>
          </a:p>
        </p:txBody>
      </p:sp>
      <p:grpSp>
        <p:nvGrpSpPr>
          <p:cNvPr id="5" name="Group 73"/>
          <p:cNvGrpSpPr>
            <a:grpSpLocks/>
          </p:cNvGrpSpPr>
          <p:nvPr/>
        </p:nvGrpSpPr>
        <p:grpSpPr bwMode="auto">
          <a:xfrm>
            <a:off x="1447800" y="685800"/>
            <a:ext cx="62484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4648201" y="220663"/>
            <a:ext cx="4191000" cy="6561137"/>
            <a:chOff x="5328" y="-252"/>
            <a:chExt cx="6480" cy="7200"/>
          </a:xfrm>
        </p:grpSpPr>
        <p:grpSp>
          <p:nvGrpSpPr>
            <p:cNvPr id="5" name="Group 5"/>
            <p:cNvGrpSpPr>
              <a:grpSpLocks/>
            </p:cNvGrpSpPr>
            <p:nvPr/>
          </p:nvGrpSpPr>
          <p:grpSpPr bwMode="auto">
            <a:xfrm>
              <a:off x="5328" y="-252"/>
              <a:ext cx="6480" cy="6480"/>
              <a:chOff x="106756200" y="105841800"/>
              <a:chExt cx="4114800" cy="4114800"/>
            </a:xfrm>
          </p:grpSpPr>
          <p:sp>
            <p:nvSpPr>
              <p:cNvPr id="12" name="AutoShape 6"/>
              <p:cNvSpPr>
                <a:spLocks noChangeArrowheads="1"/>
              </p:cNvSpPr>
              <p:nvPr/>
            </p:nvSpPr>
            <p:spPr bwMode="auto">
              <a:xfrm>
                <a:off x="106756200" y="105841800"/>
                <a:ext cx="4114800" cy="4114800"/>
              </a:xfrm>
              <a:prstGeom prst="flowChartExtract">
                <a:avLst/>
              </a:prstGeom>
              <a:noFill/>
              <a:ln w="28575" algn="in">
                <a:solidFill>
                  <a:srgbClr val="000000"/>
                </a:solidFill>
                <a:miter lim="800000"/>
                <a:headEnd/>
                <a:tailEnd/>
              </a:ln>
            </p:spPr>
            <p:txBody>
              <a:bodyPr lIns="36576" tIns="36576" rIns="36576" bIns="36576"/>
              <a:lstStyle/>
              <a:p>
                <a:pPr eaLnBrk="0" hangingPunct="0"/>
                <a:endParaRPr lang="en-US"/>
              </a:p>
            </p:txBody>
          </p:sp>
          <p:sp>
            <p:nvSpPr>
              <p:cNvPr id="13" name="Line 7"/>
              <p:cNvSpPr>
                <a:spLocks noChangeShapeType="1"/>
              </p:cNvSpPr>
              <p:nvPr/>
            </p:nvSpPr>
            <p:spPr bwMode="auto">
              <a:xfrm>
                <a:off x="108442125" y="106641900"/>
                <a:ext cx="771525" cy="0"/>
              </a:xfrm>
              <a:prstGeom prst="line">
                <a:avLst/>
              </a:prstGeom>
              <a:noFill/>
              <a:ln w="19050">
                <a:solidFill>
                  <a:srgbClr val="000000"/>
                </a:solidFill>
                <a:round/>
                <a:headEnd/>
                <a:tailEnd/>
              </a:ln>
            </p:spPr>
            <p:txBody>
              <a:bodyPr/>
              <a:lstStyle/>
              <a:p>
                <a:endParaRPr lang="en-US"/>
              </a:p>
            </p:txBody>
          </p:sp>
          <p:sp>
            <p:nvSpPr>
              <p:cNvPr id="14" name="Line 8"/>
              <p:cNvSpPr>
                <a:spLocks noChangeShapeType="1"/>
              </p:cNvSpPr>
              <p:nvPr/>
            </p:nvSpPr>
            <p:spPr bwMode="auto">
              <a:xfrm>
                <a:off x="108070650" y="107356275"/>
                <a:ext cx="1485900" cy="0"/>
              </a:xfrm>
              <a:prstGeom prst="line">
                <a:avLst/>
              </a:prstGeom>
              <a:noFill/>
              <a:ln w="19050">
                <a:solidFill>
                  <a:srgbClr val="000000"/>
                </a:solidFill>
                <a:round/>
                <a:headEnd/>
                <a:tailEnd/>
              </a:ln>
            </p:spPr>
            <p:txBody>
              <a:bodyPr/>
              <a:lstStyle/>
              <a:p>
                <a:endParaRPr lang="en-US"/>
              </a:p>
            </p:txBody>
          </p:sp>
          <p:sp>
            <p:nvSpPr>
              <p:cNvPr id="15" name="Line 9"/>
              <p:cNvSpPr>
                <a:spLocks noChangeShapeType="1"/>
              </p:cNvSpPr>
              <p:nvPr/>
            </p:nvSpPr>
            <p:spPr bwMode="auto">
              <a:xfrm>
                <a:off x="107670600" y="108184950"/>
                <a:ext cx="2314575" cy="0"/>
              </a:xfrm>
              <a:prstGeom prst="line">
                <a:avLst/>
              </a:prstGeom>
              <a:noFill/>
              <a:ln w="19050">
                <a:solidFill>
                  <a:srgbClr val="000000"/>
                </a:solidFill>
                <a:round/>
                <a:headEnd/>
                <a:tailEnd/>
              </a:ln>
            </p:spPr>
            <p:txBody>
              <a:bodyPr/>
              <a:lstStyle/>
              <a:p>
                <a:endParaRPr lang="en-US"/>
              </a:p>
            </p:txBody>
          </p:sp>
          <p:sp>
            <p:nvSpPr>
              <p:cNvPr id="16" name="Line 10"/>
              <p:cNvSpPr>
                <a:spLocks noChangeShapeType="1"/>
              </p:cNvSpPr>
              <p:nvPr/>
            </p:nvSpPr>
            <p:spPr bwMode="auto">
              <a:xfrm>
                <a:off x="107241975" y="109042200"/>
                <a:ext cx="3143250" cy="0"/>
              </a:xfrm>
              <a:prstGeom prst="line">
                <a:avLst/>
              </a:prstGeom>
              <a:noFill/>
              <a:ln w="19050">
                <a:solidFill>
                  <a:srgbClr val="000000"/>
                </a:solidFill>
                <a:round/>
                <a:headEnd/>
                <a:tailEnd/>
              </a:ln>
            </p:spPr>
            <p:txBody>
              <a:bodyPr/>
              <a:lstStyle/>
              <a:p>
                <a:endParaRPr lang="en-US"/>
              </a:p>
            </p:txBody>
          </p:sp>
        </p:grpSp>
        <p:sp>
          <p:nvSpPr>
            <p:cNvPr id="6" name="Text Box 11"/>
            <p:cNvSpPr txBox="1">
              <a:spLocks noChangeArrowheads="1"/>
            </p:cNvSpPr>
            <p:nvPr/>
          </p:nvSpPr>
          <p:spPr bwMode="auto">
            <a:xfrm>
              <a:off x="5418" y="6318"/>
              <a:ext cx="6390" cy="630"/>
            </a:xfrm>
            <a:prstGeom prst="rect">
              <a:avLst/>
            </a:prstGeom>
            <a:noFill/>
            <a:ln w="9525" algn="in">
              <a:noFill/>
              <a:miter lim="800000"/>
              <a:headEnd/>
              <a:tailEnd/>
            </a:ln>
          </p:spPr>
          <p:txBody>
            <a:bodyPr lIns="36576" tIns="36576" rIns="36576" bIns="36576"/>
            <a:lstStyle/>
            <a:p>
              <a:pPr algn="ctr"/>
              <a:r>
                <a:rPr lang="en-US" sz="1600" b="1" dirty="0">
                  <a:solidFill>
                    <a:schemeClr val="bg1"/>
                  </a:solidFill>
                </a:rPr>
                <a:t>MASLOW’S HEIRARCHY OF NEEDS</a:t>
              </a:r>
            </a:p>
          </p:txBody>
        </p:sp>
        <p:sp>
          <p:nvSpPr>
            <p:cNvPr id="7" name="Text Box 12"/>
            <p:cNvSpPr txBox="1">
              <a:spLocks noChangeArrowheads="1"/>
            </p:cNvSpPr>
            <p:nvPr/>
          </p:nvSpPr>
          <p:spPr bwMode="auto">
            <a:xfrm>
              <a:off x="7802" y="458"/>
              <a:ext cx="1476" cy="720"/>
            </a:xfrm>
            <a:prstGeom prst="rect">
              <a:avLst/>
            </a:prstGeom>
            <a:noFill/>
            <a:ln w="9525" algn="in">
              <a:noFill/>
              <a:miter lim="800000"/>
              <a:headEnd/>
              <a:tailEnd/>
            </a:ln>
          </p:spPr>
          <p:txBody>
            <a:bodyPr lIns="36576" tIns="36576" rIns="36576" bIns="36576"/>
            <a:lstStyle/>
            <a:p>
              <a:pPr algn="ctr"/>
              <a:r>
                <a:rPr lang="en-US" sz="1400" b="1" dirty="0"/>
                <a:t>Self</a:t>
              </a:r>
            </a:p>
            <a:p>
              <a:pPr algn="ctr"/>
              <a:r>
                <a:rPr lang="en-US" sz="1200" dirty="0" smtClean="0"/>
                <a:t>Actualization</a:t>
              </a:r>
              <a:endParaRPr lang="en-US" dirty="0"/>
            </a:p>
          </p:txBody>
        </p:sp>
        <p:sp>
          <p:nvSpPr>
            <p:cNvPr id="8" name="Text Box 13"/>
            <p:cNvSpPr txBox="1">
              <a:spLocks noChangeArrowheads="1"/>
            </p:cNvSpPr>
            <p:nvPr/>
          </p:nvSpPr>
          <p:spPr bwMode="auto">
            <a:xfrm>
              <a:off x="7668" y="1192"/>
              <a:ext cx="1890" cy="990"/>
            </a:xfrm>
            <a:prstGeom prst="rect">
              <a:avLst/>
            </a:prstGeom>
            <a:noFill/>
            <a:ln w="9525" algn="in">
              <a:noFill/>
              <a:miter lim="800000"/>
              <a:headEnd/>
              <a:tailEnd/>
            </a:ln>
          </p:spPr>
          <p:txBody>
            <a:bodyPr lIns="36576" tIns="36576" rIns="36576" bIns="36576"/>
            <a:lstStyle/>
            <a:p>
              <a:pPr algn="ctr"/>
              <a:r>
                <a:rPr lang="en-US" sz="1400" b="1" dirty="0" smtClean="0"/>
                <a:t>ESTEEM</a:t>
              </a:r>
              <a:endParaRPr lang="en-US" sz="1400" b="1" dirty="0"/>
            </a:p>
            <a:p>
              <a:pPr algn="ctr"/>
              <a:r>
                <a:rPr lang="en-US" sz="1200" dirty="0"/>
                <a:t>(Respect) </a:t>
              </a:r>
            </a:p>
            <a:p>
              <a:pPr algn="ctr"/>
              <a:r>
                <a:rPr lang="en-US" sz="1200" dirty="0"/>
                <a:t>Self, Family and community</a:t>
              </a:r>
              <a:endParaRPr lang="en-US" dirty="0"/>
            </a:p>
          </p:txBody>
        </p:sp>
        <p:sp>
          <p:nvSpPr>
            <p:cNvPr id="9" name="Text Box 14"/>
            <p:cNvSpPr txBox="1">
              <a:spLocks noChangeArrowheads="1"/>
            </p:cNvSpPr>
            <p:nvPr/>
          </p:nvSpPr>
          <p:spPr bwMode="auto">
            <a:xfrm>
              <a:off x="7194" y="2182"/>
              <a:ext cx="2729" cy="1080"/>
            </a:xfrm>
            <a:prstGeom prst="rect">
              <a:avLst/>
            </a:prstGeom>
            <a:noFill/>
            <a:ln w="9525" algn="in">
              <a:noFill/>
              <a:miter lim="800000"/>
              <a:headEnd/>
              <a:tailEnd/>
            </a:ln>
          </p:spPr>
          <p:txBody>
            <a:bodyPr lIns="36576" tIns="36576" rIns="36576" bIns="36576"/>
            <a:lstStyle/>
            <a:p>
              <a:pPr algn="ctr"/>
              <a:r>
                <a:rPr lang="en-US" sz="1400" b="1" dirty="0"/>
                <a:t>LOVE</a:t>
              </a:r>
            </a:p>
            <a:p>
              <a:pPr algn="ctr"/>
              <a:r>
                <a:rPr lang="en-US" sz="1200" dirty="0"/>
                <a:t>(Belonging, </a:t>
              </a:r>
            </a:p>
            <a:p>
              <a:pPr algn="ctr"/>
              <a:r>
                <a:rPr lang="en-US" sz="1200" dirty="0"/>
                <a:t>being a part </a:t>
              </a:r>
              <a:r>
                <a:rPr lang="en-US" sz="1200" dirty="0" smtClean="0"/>
                <a:t>of the community) Emotional</a:t>
              </a:r>
              <a:r>
                <a:rPr lang="en-US" sz="1200" dirty="0"/>
                <a:t>, fellowship </a:t>
              </a:r>
            </a:p>
          </p:txBody>
        </p:sp>
        <p:sp>
          <p:nvSpPr>
            <p:cNvPr id="10" name="Text Box 15"/>
            <p:cNvSpPr txBox="1">
              <a:spLocks noChangeArrowheads="1"/>
            </p:cNvSpPr>
            <p:nvPr/>
          </p:nvSpPr>
          <p:spPr bwMode="auto">
            <a:xfrm>
              <a:off x="6506" y="3618"/>
              <a:ext cx="4006" cy="1080"/>
            </a:xfrm>
            <a:prstGeom prst="rect">
              <a:avLst/>
            </a:prstGeom>
            <a:noFill/>
            <a:ln w="9525" algn="in">
              <a:noFill/>
              <a:miter lim="800000"/>
              <a:headEnd/>
              <a:tailEnd/>
            </a:ln>
          </p:spPr>
          <p:txBody>
            <a:bodyPr lIns="36576" tIns="36576" rIns="36576" bIns="36576"/>
            <a:lstStyle/>
            <a:p>
              <a:pPr algn="ctr"/>
              <a:r>
                <a:rPr lang="en-US" sz="1400" b="1" dirty="0" smtClean="0"/>
                <a:t>SAFETY &amp; Security</a:t>
              </a:r>
              <a:r>
                <a:rPr lang="en-US" sz="1200" b="1" dirty="0"/>
                <a:t>,   </a:t>
              </a:r>
            </a:p>
            <a:p>
              <a:pPr algn="ctr"/>
              <a:r>
                <a:rPr lang="en-US" sz="1200" b="1" dirty="0"/>
                <a:t> </a:t>
              </a:r>
              <a:r>
                <a:rPr lang="en-US" sz="1200" dirty="0"/>
                <a:t>Companionship, information, </a:t>
              </a:r>
              <a:r>
                <a:rPr lang="en-US" sz="1200" dirty="0" smtClean="0"/>
                <a:t>instrumental (housing/employment) </a:t>
              </a:r>
              <a:r>
                <a:rPr lang="en-US" sz="1200" dirty="0"/>
                <a:t>and </a:t>
              </a:r>
              <a:r>
                <a:rPr lang="en-US" sz="1200" dirty="0" smtClean="0"/>
                <a:t>emotional (trauma) </a:t>
              </a:r>
              <a:r>
                <a:rPr lang="en-US" sz="1200" dirty="0"/>
                <a:t>community supports</a:t>
              </a:r>
            </a:p>
          </p:txBody>
        </p:sp>
        <p:sp>
          <p:nvSpPr>
            <p:cNvPr id="11" name="Text Box 16"/>
            <p:cNvSpPr txBox="1">
              <a:spLocks noChangeArrowheads="1"/>
            </p:cNvSpPr>
            <p:nvPr/>
          </p:nvSpPr>
          <p:spPr bwMode="auto">
            <a:xfrm>
              <a:off x="6035" y="5058"/>
              <a:ext cx="5008" cy="990"/>
            </a:xfrm>
            <a:prstGeom prst="rect">
              <a:avLst/>
            </a:prstGeom>
            <a:noFill/>
            <a:ln w="9525" algn="in">
              <a:noFill/>
              <a:miter lim="800000"/>
              <a:headEnd/>
              <a:tailEnd/>
            </a:ln>
          </p:spPr>
          <p:txBody>
            <a:bodyPr lIns="36576" tIns="36576" rIns="36576" bIns="36576"/>
            <a:lstStyle/>
            <a:p>
              <a:pPr algn="ctr"/>
              <a:r>
                <a:rPr lang="en-US" sz="1400" b="1" dirty="0"/>
                <a:t>Physiological</a:t>
              </a:r>
            </a:p>
            <a:p>
              <a:pPr algn="ctr"/>
              <a:r>
                <a:rPr lang="en-US" sz="1200" dirty="0"/>
                <a:t>Food - Shelter - Job – Health crisis Clothing Emotional - Instrumental  </a:t>
              </a:r>
              <a:r>
                <a:rPr lang="en-US" sz="1200" dirty="0" smtClean="0"/>
                <a:t>information Support</a:t>
              </a:r>
              <a:endParaRPr lang="en-US" sz="1200" dirty="0"/>
            </a:p>
          </p:txBody>
        </p:sp>
      </p:grpSp>
      <p:sp>
        <p:nvSpPr>
          <p:cNvPr id="17" name="Text Box 17"/>
          <p:cNvSpPr txBox="1">
            <a:spLocks noChangeArrowheads="1"/>
          </p:cNvSpPr>
          <p:nvPr/>
        </p:nvSpPr>
        <p:spPr bwMode="auto">
          <a:xfrm>
            <a:off x="1752601" y="762000"/>
            <a:ext cx="3352800" cy="5029200"/>
          </a:xfrm>
          <a:prstGeom prst="rect">
            <a:avLst/>
          </a:prstGeom>
          <a:noFill/>
          <a:ln w="9525">
            <a:noFill/>
            <a:miter lim="800000"/>
            <a:headEnd/>
            <a:tailEnd/>
          </a:ln>
        </p:spPr>
        <p:txBody>
          <a:bodyPr/>
          <a:lstStyle/>
          <a:p>
            <a:pPr algn="ctr">
              <a:spcAft>
                <a:spcPts val="1400"/>
              </a:spcAft>
            </a:pPr>
            <a:r>
              <a:rPr lang="en-US" sz="1400" b="1" dirty="0" smtClean="0">
                <a:solidFill>
                  <a:srgbClr val="FF9801"/>
                </a:solidFill>
              </a:rPr>
              <a:t>MAINTENANCE       </a:t>
            </a:r>
          </a:p>
          <a:p>
            <a:pPr algn="ctr">
              <a:spcAft>
                <a:spcPts val="1400"/>
              </a:spcAft>
            </a:pPr>
            <a:endParaRPr lang="en-US" sz="1400" b="1" dirty="0" smtClean="0">
              <a:solidFill>
                <a:srgbClr val="FF9801"/>
              </a:solidFill>
            </a:endParaRPr>
          </a:p>
          <a:p>
            <a:pPr algn="ctr">
              <a:spcAft>
                <a:spcPts val="1400"/>
              </a:spcAft>
            </a:pPr>
            <a:endParaRPr lang="en-US" sz="1400" b="1" dirty="0">
              <a:solidFill>
                <a:srgbClr val="FF9801"/>
              </a:solidFill>
            </a:endParaRPr>
          </a:p>
          <a:p>
            <a:pPr algn="ctr">
              <a:spcAft>
                <a:spcPts val="1400"/>
              </a:spcAft>
            </a:pPr>
            <a:r>
              <a:rPr lang="en-US" sz="1400" b="1" dirty="0" smtClean="0">
                <a:solidFill>
                  <a:srgbClr val="FF9801"/>
                </a:solidFill>
              </a:rPr>
              <a:t>ACTION </a:t>
            </a:r>
            <a:r>
              <a:rPr lang="en-US" sz="1400" b="1" dirty="0">
                <a:solidFill>
                  <a:srgbClr val="FF9801"/>
                </a:solidFill>
              </a:rPr>
              <a:t>non traditional recovery</a:t>
            </a:r>
          </a:p>
          <a:p>
            <a:pPr algn="ctr">
              <a:spcAft>
                <a:spcPts val="1400"/>
              </a:spcAft>
            </a:pPr>
            <a:endParaRPr lang="en-US" sz="2800" b="1" dirty="0">
              <a:solidFill>
                <a:srgbClr val="FF9801"/>
              </a:solidFill>
            </a:endParaRPr>
          </a:p>
          <a:p>
            <a:pPr algn="ctr">
              <a:spcAft>
                <a:spcPts val="1400"/>
              </a:spcAft>
            </a:pPr>
            <a:r>
              <a:rPr lang="en-US" sz="1400" b="1" dirty="0">
                <a:solidFill>
                  <a:srgbClr val="FF9801"/>
                </a:solidFill>
              </a:rPr>
              <a:t>PREPARATION for </a:t>
            </a:r>
            <a:r>
              <a:rPr lang="en-US" sz="1400" b="1" dirty="0" smtClean="0">
                <a:solidFill>
                  <a:srgbClr val="FF9801"/>
                </a:solidFill>
              </a:rPr>
              <a:t> a Cultural </a:t>
            </a:r>
            <a:r>
              <a:rPr lang="en-US" sz="1400" b="1" dirty="0">
                <a:solidFill>
                  <a:srgbClr val="FF9801"/>
                </a:solidFill>
              </a:rPr>
              <a:t>Congruent </a:t>
            </a:r>
            <a:r>
              <a:rPr lang="en-US" sz="1400" b="1" dirty="0" smtClean="0">
                <a:solidFill>
                  <a:srgbClr val="FF9801"/>
                </a:solidFill>
              </a:rPr>
              <a:t>Recovery</a:t>
            </a:r>
          </a:p>
          <a:p>
            <a:pPr algn="ctr">
              <a:spcAft>
                <a:spcPts val="1400"/>
              </a:spcAft>
            </a:pPr>
            <a:endParaRPr lang="en-US" sz="100" b="1" dirty="0">
              <a:solidFill>
                <a:srgbClr val="FF9801"/>
              </a:solidFill>
            </a:endParaRPr>
          </a:p>
          <a:p>
            <a:pPr algn="ctr">
              <a:spcAft>
                <a:spcPts val="1400"/>
              </a:spcAft>
            </a:pPr>
            <a:endParaRPr lang="en-US" sz="1000" b="1" dirty="0" smtClean="0">
              <a:solidFill>
                <a:srgbClr val="FF9801"/>
              </a:solidFill>
            </a:endParaRPr>
          </a:p>
          <a:p>
            <a:pPr algn="ctr">
              <a:spcAft>
                <a:spcPts val="1400"/>
              </a:spcAft>
            </a:pPr>
            <a:r>
              <a:rPr lang="en-US" sz="1400" b="1" dirty="0" smtClean="0">
                <a:solidFill>
                  <a:srgbClr val="FF9801"/>
                </a:solidFill>
              </a:rPr>
              <a:t>CONTEMPLATION</a:t>
            </a:r>
            <a:endParaRPr lang="en-US" sz="1400" b="1" dirty="0">
              <a:solidFill>
                <a:srgbClr val="FF9801"/>
              </a:solidFill>
            </a:endParaRPr>
          </a:p>
          <a:p>
            <a:pPr algn="ctr">
              <a:spcAft>
                <a:spcPts val="1400"/>
              </a:spcAft>
            </a:pPr>
            <a:endParaRPr lang="en-US" sz="1200" b="1" dirty="0">
              <a:solidFill>
                <a:srgbClr val="FF9801"/>
              </a:solidFill>
            </a:endParaRPr>
          </a:p>
          <a:p>
            <a:pPr algn="ctr">
              <a:spcAft>
                <a:spcPts val="1400"/>
              </a:spcAft>
            </a:pPr>
            <a:endParaRPr lang="en-US" sz="600" b="1" dirty="0">
              <a:solidFill>
                <a:srgbClr val="FF9801"/>
              </a:solidFill>
            </a:endParaRPr>
          </a:p>
          <a:p>
            <a:pPr algn="ctr">
              <a:spcAft>
                <a:spcPts val="1400"/>
              </a:spcAft>
            </a:pPr>
            <a:r>
              <a:rPr lang="en-US" sz="1400" b="1" dirty="0">
                <a:solidFill>
                  <a:srgbClr val="FF9801"/>
                </a:solidFill>
              </a:rPr>
              <a:t>PRE-CONTEMPLATION</a:t>
            </a:r>
          </a:p>
          <a:p>
            <a:pPr algn="ctr"/>
            <a:endParaRPr lang="en-US" b="1" dirty="0">
              <a:solidFill>
                <a:srgbClr val="FF9801"/>
              </a:solidFill>
            </a:endParaRPr>
          </a:p>
        </p:txBody>
      </p:sp>
      <p:grpSp>
        <p:nvGrpSpPr>
          <p:cNvPr id="18" name="Group 18"/>
          <p:cNvGrpSpPr>
            <a:grpSpLocks/>
          </p:cNvGrpSpPr>
          <p:nvPr/>
        </p:nvGrpSpPr>
        <p:grpSpPr bwMode="auto">
          <a:xfrm rot="10800000">
            <a:off x="228601" y="228600"/>
            <a:ext cx="6477000" cy="5638800"/>
            <a:chOff x="106756200" y="105841800"/>
            <a:chExt cx="4114800" cy="4114800"/>
          </a:xfrm>
        </p:grpSpPr>
        <p:sp>
          <p:nvSpPr>
            <p:cNvPr id="19" name="AutoShape 19"/>
            <p:cNvSpPr>
              <a:spLocks noChangeArrowheads="1"/>
            </p:cNvSpPr>
            <p:nvPr/>
          </p:nvSpPr>
          <p:spPr bwMode="auto">
            <a:xfrm>
              <a:off x="106756200" y="105841800"/>
              <a:ext cx="4114800" cy="4114800"/>
            </a:xfrm>
            <a:prstGeom prst="flowChartExtract">
              <a:avLst/>
            </a:prstGeom>
            <a:noFill/>
            <a:ln w="28575" algn="in">
              <a:solidFill>
                <a:srgbClr val="000000"/>
              </a:solidFill>
              <a:miter lim="800000"/>
              <a:headEnd/>
              <a:tailEnd/>
            </a:ln>
          </p:spPr>
          <p:txBody>
            <a:bodyPr lIns="36576" tIns="36576" rIns="36576" bIns="36576"/>
            <a:lstStyle/>
            <a:p>
              <a:pPr eaLnBrk="0" hangingPunct="0"/>
              <a:endParaRPr lang="en-US"/>
            </a:p>
          </p:txBody>
        </p:sp>
        <p:sp>
          <p:nvSpPr>
            <p:cNvPr id="20" name="Line 20"/>
            <p:cNvSpPr>
              <a:spLocks noChangeShapeType="1"/>
            </p:cNvSpPr>
            <p:nvPr/>
          </p:nvSpPr>
          <p:spPr bwMode="auto">
            <a:xfrm>
              <a:off x="108442125" y="106641900"/>
              <a:ext cx="771525" cy="0"/>
            </a:xfrm>
            <a:prstGeom prst="line">
              <a:avLst/>
            </a:prstGeom>
            <a:noFill/>
            <a:ln w="19050">
              <a:solidFill>
                <a:srgbClr val="000000"/>
              </a:solidFill>
              <a:round/>
              <a:headEnd/>
              <a:tailEnd/>
            </a:ln>
          </p:spPr>
          <p:txBody>
            <a:bodyPr/>
            <a:lstStyle/>
            <a:p>
              <a:endParaRPr lang="en-US"/>
            </a:p>
          </p:txBody>
        </p:sp>
        <p:sp>
          <p:nvSpPr>
            <p:cNvPr id="21" name="Line 21"/>
            <p:cNvSpPr>
              <a:spLocks noChangeShapeType="1"/>
            </p:cNvSpPr>
            <p:nvPr/>
          </p:nvSpPr>
          <p:spPr bwMode="auto">
            <a:xfrm>
              <a:off x="108070650" y="107356275"/>
              <a:ext cx="1485900" cy="0"/>
            </a:xfrm>
            <a:prstGeom prst="line">
              <a:avLst/>
            </a:prstGeom>
            <a:noFill/>
            <a:ln w="19050">
              <a:solidFill>
                <a:srgbClr val="000000"/>
              </a:solidFill>
              <a:round/>
              <a:headEnd/>
              <a:tailEnd/>
            </a:ln>
          </p:spPr>
          <p:txBody>
            <a:bodyPr/>
            <a:lstStyle/>
            <a:p>
              <a:endParaRPr lang="en-US"/>
            </a:p>
          </p:txBody>
        </p:sp>
        <p:sp>
          <p:nvSpPr>
            <p:cNvPr id="22" name="Line 22"/>
            <p:cNvSpPr>
              <a:spLocks noChangeShapeType="1"/>
            </p:cNvSpPr>
            <p:nvPr/>
          </p:nvSpPr>
          <p:spPr bwMode="auto">
            <a:xfrm>
              <a:off x="107670600" y="108184950"/>
              <a:ext cx="2314575" cy="0"/>
            </a:xfrm>
            <a:prstGeom prst="line">
              <a:avLst/>
            </a:prstGeom>
            <a:noFill/>
            <a:ln w="19050">
              <a:solidFill>
                <a:srgbClr val="000000"/>
              </a:solidFill>
              <a:round/>
              <a:headEnd/>
              <a:tailEnd/>
            </a:ln>
          </p:spPr>
          <p:txBody>
            <a:bodyPr/>
            <a:lstStyle/>
            <a:p>
              <a:endParaRPr lang="en-US"/>
            </a:p>
          </p:txBody>
        </p:sp>
        <p:sp>
          <p:nvSpPr>
            <p:cNvPr id="23" name="Line 23"/>
            <p:cNvSpPr>
              <a:spLocks noChangeShapeType="1"/>
            </p:cNvSpPr>
            <p:nvPr/>
          </p:nvSpPr>
          <p:spPr bwMode="auto">
            <a:xfrm>
              <a:off x="107241975" y="109042200"/>
              <a:ext cx="3143250" cy="0"/>
            </a:xfrm>
            <a:prstGeom prst="line">
              <a:avLst/>
            </a:prstGeom>
            <a:noFill/>
            <a:ln w="19050">
              <a:solidFill>
                <a:srgbClr val="000000"/>
              </a:solidFill>
              <a:round/>
              <a:headEnd/>
              <a:tailEnd/>
            </a:ln>
          </p:spPr>
          <p:txBody>
            <a:bodyPr/>
            <a:lstStyle/>
            <a:p>
              <a:endParaRPr lang="en-US"/>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981200"/>
            <a:ext cx="7239000" cy="3886200"/>
          </a:xfrm>
        </p:spPr>
        <p:txBody>
          <a:bodyPr>
            <a:noAutofit/>
          </a:bodyPr>
          <a:lstStyle/>
          <a:p>
            <a:pPr marL="0" indent="0">
              <a:spcBef>
                <a:spcPts val="1680"/>
              </a:spcBef>
              <a:buNone/>
            </a:pPr>
            <a:r>
              <a:rPr lang="en-US" sz="2000" b="1" dirty="0" smtClean="0">
                <a:solidFill>
                  <a:srgbClr val="FF9801"/>
                </a:solidFill>
              </a:rPr>
              <a:t>Historical Trauma, Liberation, and Cultural Healing:  </a:t>
            </a:r>
          </a:p>
          <a:p>
            <a:pPr marL="0" indent="0">
              <a:spcBef>
                <a:spcPts val="1680"/>
              </a:spcBef>
              <a:buNone/>
            </a:pPr>
            <a:r>
              <a:rPr lang="en-US" sz="2000" dirty="0" smtClean="0">
                <a:solidFill>
                  <a:srgbClr val="545C68"/>
                </a:solidFill>
              </a:rPr>
              <a:t>Addiction within communities of color is best viewed within the larger historical context of slavery, oppression, Trauma and disaster.  </a:t>
            </a:r>
          </a:p>
          <a:p>
            <a:pPr marL="633413" lvl="1">
              <a:spcBef>
                <a:spcPts val="1680"/>
              </a:spcBef>
              <a:buFont typeface="Courier New"/>
              <a:buChar char="o"/>
            </a:pPr>
            <a:r>
              <a:rPr lang="en-US" sz="1700" dirty="0" smtClean="0">
                <a:solidFill>
                  <a:srgbClr val="545C68"/>
                </a:solidFill>
              </a:rPr>
              <a:t>Such historical traumas destroy personal identity and hope, erode cultural sources of resilience, and fuel the appetite for anesthesia.  </a:t>
            </a:r>
          </a:p>
          <a:p>
            <a:pPr marL="633413" lvl="1">
              <a:spcBef>
                <a:spcPts val="1680"/>
              </a:spcBef>
              <a:buFont typeface="Courier New"/>
              <a:buChar char="o"/>
            </a:pPr>
            <a:r>
              <a:rPr lang="en-US" sz="1700" dirty="0">
                <a:solidFill>
                  <a:srgbClr val="545C68"/>
                </a:solidFill>
              </a:rPr>
              <a:t>R</a:t>
            </a:r>
            <a:r>
              <a:rPr lang="en-US" sz="1700" dirty="0" smtClean="0">
                <a:solidFill>
                  <a:srgbClr val="545C68"/>
                </a:solidFill>
              </a:rPr>
              <a:t>ecovery is best framed within the larger framework of liberation and personal/cultural survival.  </a:t>
            </a:r>
          </a:p>
          <a:p>
            <a:pPr marL="633413" lvl="1">
              <a:spcBef>
                <a:spcPts val="1680"/>
              </a:spcBef>
              <a:buFont typeface="Courier New"/>
              <a:buChar char="o"/>
            </a:pPr>
            <a:r>
              <a:rPr lang="en-US" sz="1700" dirty="0" smtClean="0">
                <a:solidFill>
                  <a:srgbClr val="545C68"/>
                </a:solidFill>
              </a:rPr>
              <a:t>To be personally and culturally meaningful, the recovery stories of African Americans may have to be nested within their larger history and contemporary experience as a people.</a:t>
            </a:r>
            <a:endParaRPr lang="en-US" sz="1700"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CULTURES </a:t>
            </a:r>
            <a:r>
              <a:rPr lang="en-US" sz="2200" dirty="0" smtClean="0">
                <a:solidFill>
                  <a:srgbClr val="545C68"/>
                </a:solidFill>
                <a:latin typeface="Nexa Light"/>
              </a:rPr>
              <a:t>OF RECOVERY</a:t>
            </a:r>
            <a:endParaRPr lang="en-US" sz="2200" dirty="0" smtClean="0">
              <a:solidFill>
                <a:srgbClr val="545C68"/>
              </a:solidFill>
              <a:latin typeface="Nexa Bold"/>
            </a:endParaRPr>
          </a:p>
        </p:txBody>
      </p:sp>
      <p:grpSp>
        <p:nvGrpSpPr>
          <p:cNvPr id="5" name="Group 73"/>
          <p:cNvGrpSpPr>
            <a:grpSpLocks/>
          </p:cNvGrpSpPr>
          <p:nvPr/>
        </p:nvGrpSpPr>
        <p:grpSpPr bwMode="auto">
          <a:xfrm>
            <a:off x="2438400" y="685800"/>
            <a:ext cx="41910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p:cNvSpPr>
            <a:spLocks noGrp="1"/>
          </p:cNvSpPr>
          <p:nvPr>
            <p:ph type="ctrTitle"/>
          </p:nvPr>
        </p:nvSpPr>
        <p:spPr>
          <a:xfrm>
            <a:off x="685800" y="584201"/>
            <a:ext cx="7772400" cy="860425"/>
          </a:xfrm>
        </p:spPr>
        <p:txBody>
          <a:bodyPr>
            <a:normAutofit/>
          </a:bodyPr>
          <a:lstStyle/>
          <a:p>
            <a:r>
              <a:rPr lang="en-US" sz="2200" dirty="0" smtClean="0">
                <a:solidFill>
                  <a:srgbClr val="545C68"/>
                </a:solidFill>
                <a:latin typeface="Nexa Light" pitchFamily="50" charset="0"/>
              </a:rPr>
              <a:t>USING </a:t>
            </a:r>
            <a:r>
              <a:rPr lang="en-US" sz="2200" b="1" dirty="0" smtClean="0">
                <a:solidFill>
                  <a:srgbClr val="FF9801"/>
                </a:solidFill>
                <a:latin typeface="Nexa Bold" pitchFamily="50" charset="0"/>
              </a:rPr>
              <a:t>GOTOWEBINAR</a:t>
            </a:r>
            <a:endParaRPr lang="en-US" sz="2200" b="1" dirty="0">
              <a:solidFill>
                <a:srgbClr val="545C68"/>
              </a:solidFill>
              <a:latin typeface="Nexa Bold" pitchFamily="50" charset="0"/>
            </a:endParaRPr>
          </a:p>
        </p:txBody>
      </p:sp>
      <p:grpSp>
        <p:nvGrpSpPr>
          <p:cNvPr id="74" name="Group 73"/>
          <p:cNvGrpSpPr/>
          <p:nvPr/>
        </p:nvGrpSpPr>
        <p:grpSpPr>
          <a:xfrm>
            <a:off x="2819400" y="685800"/>
            <a:ext cx="3505200" cy="609600"/>
            <a:chOff x="3429000" y="526256"/>
            <a:chExt cx="2384632" cy="457200"/>
          </a:xfrm>
        </p:grpSpPr>
        <p:pic>
          <p:nvPicPr>
            <p:cNvPr id="69" name="Picture 68" descr="03_Braket_Sing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526256"/>
              <a:ext cx="60532" cy="457200"/>
            </a:xfrm>
            <a:prstGeom prst="rect">
              <a:avLst/>
            </a:prstGeom>
          </p:spPr>
        </p:pic>
        <p:pic>
          <p:nvPicPr>
            <p:cNvPr id="73" name="Picture 72" descr="03_Braket_Sing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5753100" y="526256"/>
              <a:ext cx="60532" cy="457200"/>
            </a:xfrm>
            <a:prstGeom prst="rect">
              <a:avLst/>
            </a:prstGeom>
          </p:spPr>
        </p:pic>
      </p:grpSp>
      <p:cxnSp>
        <p:nvCxnSpPr>
          <p:cNvPr id="76" name="Straight Connector 75"/>
          <p:cNvCxnSpPr/>
          <p:nvPr/>
        </p:nvCxnSpPr>
        <p:spPr>
          <a:xfrm>
            <a:off x="1057275" y="1727200"/>
            <a:ext cx="7004050" cy="1217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886200" y="2057400"/>
            <a:ext cx="4953000" cy="3462486"/>
          </a:xfrm>
          <a:prstGeom prst="rect">
            <a:avLst/>
          </a:prstGeom>
          <a:noFill/>
        </p:spPr>
        <p:txBody>
          <a:bodyPr wrap="square" rtlCol="0">
            <a:spAutoFit/>
          </a:bodyPr>
          <a:lstStyle/>
          <a:p>
            <a:pPr marL="342900" indent="-342900">
              <a:spcBef>
                <a:spcPts val="1800"/>
              </a:spcBef>
              <a:buFont typeface="Arial"/>
              <a:buChar char="•"/>
            </a:pPr>
            <a:r>
              <a:rPr lang="en-US" sz="2400" i="1" dirty="0">
                <a:solidFill>
                  <a:srgbClr val="545C68"/>
                </a:solidFill>
              </a:rPr>
              <a:t>Control Panel</a:t>
            </a:r>
          </a:p>
          <a:p>
            <a:pPr marL="342900" indent="-342900">
              <a:spcBef>
                <a:spcPts val="1800"/>
              </a:spcBef>
              <a:buFont typeface="Arial"/>
              <a:buChar char="•"/>
            </a:pPr>
            <a:r>
              <a:rPr lang="en-US" sz="2400" i="1" dirty="0">
                <a:solidFill>
                  <a:srgbClr val="545C68"/>
                </a:solidFill>
              </a:rPr>
              <a:t>Asking Questions</a:t>
            </a:r>
          </a:p>
          <a:p>
            <a:pPr marL="342900" indent="-342900">
              <a:spcBef>
                <a:spcPts val="1800"/>
              </a:spcBef>
              <a:buFont typeface="Arial"/>
              <a:buChar char="•"/>
            </a:pPr>
            <a:r>
              <a:rPr lang="en-US" sz="2400" i="1" dirty="0">
                <a:solidFill>
                  <a:srgbClr val="545C68"/>
                </a:solidFill>
              </a:rPr>
              <a:t>PowerPoint Slides</a:t>
            </a:r>
          </a:p>
          <a:p>
            <a:pPr marL="342900" indent="-342900">
              <a:spcBef>
                <a:spcPts val="1800"/>
              </a:spcBef>
              <a:buFont typeface="Arial"/>
              <a:buChar char="•"/>
            </a:pPr>
            <a:r>
              <a:rPr lang="en-US" sz="2400" i="1" dirty="0">
                <a:solidFill>
                  <a:srgbClr val="545C68"/>
                </a:solidFill>
              </a:rPr>
              <a:t>Audio (phone preferred)</a:t>
            </a:r>
          </a:p>
          <a:p>
            <a:pPr>
              <a:spcBef>
                <a:spcPts val="1800"/>
              </a:spcBef>
            </a:pPr>
            <a:r>
              <a:rPr lang="en-US" sz="2400" i="1" dirty="0">
                <a:solidFill>
                  <a:srgbClr val="FF9801"/>
                </a:solidFill>
              </a:rPr>
              <a:t>www.naadac.org/education/webinars</a:t>
            </a:r>
          </a:p>
          <a:p>
            <a:pPr>
              <a:spcBef>
                <a:spcPts val="1800"/>
              </a:spcBef>
            </a:pPr>
            <a:r>
              <a:rPr lang="en-US" sz="2400" i="1" dirty="0">
                <a:solidFill>
                  <a:srgbClr val="FF9801"/>
                </a:solidFill>
              </a:rPr>
              <a:t>www.myaccucare.com/webinars</a:t>
            </a:r>
          </a:p>
        </p:txBody>
      </p:sp>
      <p:pic>
        <p:nvPicPr>
          <p:cNvPr id="11" name="Picture 10" descr="control_panel.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400" y="1981200"/>
            <a:ext cx="291024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686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057400"/>
            <a:ext cx="6781800" cy="3810000"/>
          </a:xfrm>
        </p:spPr>
        <p:txBody>
          <a:bodyPr>
            <a:normAutofit/>
          </a:bodyPr>
          <a:lstStyle/>
          <a:p>
            <a:pPr>
              <a:spcBef>
                <a:spcPts val="2880"/>
              </a:spcBef>
              <a:buClr>
                <a:srgbClr val="FF9801"/>
              </a:buClr>
              <a:buFont typeface="Courier New"/>
              <a:buChar char="o"/>
            </a:pPr>
            <a:r>
              <a:rPr lang="en-US" sz="2000" dirty="0" smtClean="0">
                <a:solidFill>
                  <a:srgbClr val="545C68"/>
                </a:solidFill>
              </a:rPr>
              <a:t>People recovering from addiction have evolved a language (e.g., </a:t>
            </a:r>
            <a:r>
              <a:rPr lang="en-US" sz="2000" dirty="0" smtClean="0">
                <a:solidFill>
                  <a:srgbClr val="FF9801"/>
                </a:solidFill>
              </a:rPr>
              <a:t>“recovering”/”recovered”</a:t>
            </a:r>
            <a:r>
              <a:rPr lang="en-US" sz="2000" dirty="0" smtClean="0">
                <a:solidFill>
                  <a:srgbClr val="545C68"/>
                </a:solidFill>
              </a:rPr>
              <a:t>) and rituals (e.g., </a:t>
            </a:r>
            <a:r>
              <a:rPr lang="en-US" sz="2000" dirty="0" smtClean="0">
                <a:solidFill>
                  <a:srgbClr val="FF9801"/>
                </a:solidFill>
              </a:rPr>
              <a:t>sobriety birthdays</a:t>
            </a:r>
            <a:r>
              <a:rPr lang="en-US" sz="2000" dirty="0" smtClean="0">
                <a:solidFill>
                  <a:srgbClr val="545C68"/>
                </a:solidFill>
              </a:rPr>
              <a:t>) to describe and celebrate their experience. </a:t>
            </a:r>
          </a:p>
          <a:p>
            <a:pPr>
              <a:spcBef>
                <a:spcPts val="2880"/>
              </a:spcBef>
              <a:buClr>
                <a:srgbClr val="FF9801"/>
              </a:buClr>
              <a:buFont typeface="Courier New"/>
              <a:buChar char="o"/>
            </a:pPr>
            <a:r>
              <a:rPr lang="en-US" sz="2000" dirty="0" smtClean="0">
                <a:solidFill>
                  <a:srgbClr val="545C68"/>
                </a:solidFill>
              </a:rPr>
              <a:t>Language and rituals for family members is much less defined. Some refer to themselves as </a:t>
            </a:r>
            <a:r>
              <a:rPr lang="en-US" sz="2000" i="1" dirty="0" smtClean="0">
                <a:solidFill>
                  <a:srgbClr val="FF9801"/>
                </a:solidFill>
              </a:rPr>
              <a:t>“families in recovery” </a:t>
            </a:r>
            <a:r>
              <a:rPr lang="en-US" sz="2000" dirty="0" smtClean="0">
                <a:solidFill>
                  <a:srgbClr val="545C68"/>
                </a:solidFill>
              </a:rPr>
              <a:t>or a </a:t>
            </a:r>
            <a:r>
              <a:rPr lang="en-US" sz="2000" i="1" dirty="0" smtClean="0">
                <a:solidFill>
                  <a:srgbClr val="FF9801"/>
                </a:solidFill>
              </a:rPr>
              <a:t>“family member in recovery,” </a:t>
            </a:r>
            <a:r>
              <a:rPr lang="en-US" sz="2000" dirty="0" smtClean="0">
                <a:solidFill>
                  <a:srgbClr val="545C68"/>
                </a:solidFill>
              </a:rPr>
              <a:t>even though some family members felt such terms were ambiguous and confusing.</a:t>
            </a:r>
          </a:p>
          <a:p>
            <a:pPr>
              <a:spcBef>
                <a:spcPts val="2880"/>
              </a:spcBef>
              <a:buClr>
                <a:srgbClr val="FF9801"/>
              </a:buClr>
              <a:buFont typeface="Courier New"/>
              <a:buChar char="o"/>
            </a:pPr>
            <a:r>
              <a:rPr lang="en-US" sz="2000" dirty="0" smtClean="0">
                <a:solidFill>
                  <a:srgbClr val="545C68"/>
                </a:solidFill>
              </a:rPr>
              <a:t>Some family do not play a role in the family member’s recovery but is happy for her/him/family.</a:t>
            </a:r>
            <a:endParaRPr lang="en-US" sz="2000"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RECOVERY </a:t>
            </a:r>
            <a:r>
              <a:rPr lang="en-US" sz="2200" dirty="0" smtClean="0">
                <a:solidFill>
                  <a:srgbClr val="545C68"/>
                </a:solidFill>
                <a:latin typeface="Nexa Light"/>
              </a:rPr>
              <a:t>CULTURE</a:t>
            </a:r>
            <a:endParaRPr lang="en-US" sz="2200" dirty="0" smtClean="0">
              <a:solidFill>
                <a:srgbClr val="545C68"/>
              </a:solidFill>
              <a:latin typeface="Nexa Bold"/>
            </a:endParaRPr>
          </a:p>
        </p:txBody>
      </p:sp>
      <p:grpSp>
        <p:nvGrpSpPr>
          <p:cNvPr id="5" name="Group 73"/>
          <p:cNvGrpSpPr>
            <a:grpSpLocks/>
          </p:cNvGrpSpPr>
          <p:nvPr/>
        </p:nvGrpSpPr>
        <p:grpSpPr bwMode="auto">
          <a:xfrm>
            <a:off x="2743200" y="685800"/>
            <a:ext cx="36576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010400" cy="3733800"/>
          </a:xfrm>
        </p:spPr>
        <p:txBody>
          <a:bodyPr>
            <a:noAutofit/>
          </a:bodyPr>
          <a:lstStyle/>
          <a:p>
            <a:pPr marL="0" indent="0">
              <a:spcBef>
                <a:spcPts val="1680"/>
              </a:spcBef>
              <a:buNone/>
            </a:pPr>
            <a:r>
              <a:rPr lang="en-US" sz="2000" b="1" dirty="0" smtClean="0">
                <a:solidFill>
                  <a:srgbClr val="FF9801"/>
                </a:solidFill>
              </a:rPr>
              <a:t>Catalytic Metaphors:  </a:t>
            </a:r>
          </a:p>
          <a:p>
            <a:pPr>
              <a:spcBef>
                <a:spcPts val="1680"/>
              </a:spcBef>
            </a:pPr>
            <a:r>
              <a:rPr lang="en-US" sz="1900" dirty="0" smtClean="0">
                <a:solidFill>
                  <a:srgbClr val="545C68"/>
                </a:solidFill>
              </a:rPr>
              <a:t>To achieve recovery, each addicted individual must find sense-making, life-transforming ideas that abort the rituals of drug use. </a:t>
            </a:r>
          </a:p>
          <a:p>
            <a:pPr>
              <a:spcBef>
                <a:spcPts val="1680"/>
              </a:spcBef>
            </a:pPr>
            <a:r>
              <a:rPr lang="en-US" sz="1900" dirty="0" smtClean="0">
                <a:solidFill>
                  <a:srgbClr val="545C68"/>
                </a:solidFill>
              </a:rPr>
              <a:t>Such metaphors spark profound breakthroughs in perception of self and the world that in turn lead to dramatic reconstructions of personal identity and interpersonal relationships. </a:t>
            </a:r>
          </a:p>
          <a:p>
            <a:pPr>
              <a:spcBef>
                <a:spcPts val="1680"/>
              </a:spcBef>
            </a:pPr>
            <a:r>
              <a:rPr lang="en-US" sz="1900" dirty="0" smtClean="0">
                <a:solidFill>
                  <a:srgbClr val="545C68"/>
                </a:solidFill>
              </a:rPr>
              <a:t>Linking AOD use to historical oppression, portraying alcohol and other drugs as weapons of continued oppression, and portraying sobriety as an act of resistance and liberation can serve such a transformative function for some African American clients. </a:t>
            </a:r>
            <a:endParaRPr lang="en-US" sz="1900"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dirty="0" smtClean="0">
                <a:solidFill>
                  <a:srgbClr val="545C68"/>
                </a:solidFill>
                <a:latin typeface="Nexa Light"/>
              </a:rPr>
              <a:t>AFRICAN AMERICAN </a:t>
            </a:r>
            <a:r>
              <a:rPr lang="en-US" sz="2200" b="1" dirty="0" smtClean="0">
                <a:solidFill>
                  <a:srgbClr val="FF9801"/>
                </a:solidFill>
                <a:latin typeface="Nexa Light"/>
              </a:rPr>
              <a:t>CULTURAL RECOCERY</a:t>
            </a:r>
            <a:endParaRPr lang="en-US" sz="2200" dirty="0" smtClean="0">
              <a:solidFill>
                <a:srgbClr val="545C68"/>
              </a:solidFill>
              <a:latin typeface="Nexa Bold"/>
            </a:endParaRPr>
          </a:p>
        </p:txBody>
      </p:sp>
      <p:grpSp>
        <p:nvGrpSpPr>
          <p:cNvPr id="5" name="Group 73"/>
          <p:cNvGrpSpPr>
            <a:grpSpLocks/>
          </p:cNvGrpSpPr>
          <p:nvPr/>
        </p:nvGrpSpPr>
        <p:grpSpPr bwMode="auto">
          <a:xfrm>
            <a:off x="1219200" y="685800"/>
            <a:ext cx="66294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010400" cy="944562"/>
          </a:xfrm>
        </p:spPr>
        <p:txBody>
          <a:bodyPr>
            <a:noAutofit/>
          </a:bodyPr>
          <a:lstStyle/>
          <a:p>
            <a:pPr lvl="0">
              <a:spcBef>
                <a:spcPts val="0"/>
              </a:spcBef>
              <a:spcAft>
                <a:spcPts val="0"/>
              </a:spcAft>
            </a:pPr>
            <a:r>
              <a:rPr lang="en-US" sz="1800" b="1" dirty="0" smtClean="0">
                <a:solidFill>
                  <a:srgbClr val="FF9801"/>
                </a:solidFill>
              </a:rPr>
              <a:t/>
            </a:r>
            <a:br>
              <a:rPr lang="en-US" sz="1800" b="1" dirty="0" smtClean="0">
                <a:solidFill>
                  <a:srgbClr val="FF9801"/>
                </a:solidFill>
              </a:rPr>
            </a:br>
            <a:r>
              <a:rPr lang="en-US" sz="1800" b="1" dirty="0" smtClean="0">
                <a:solidFill>
                  <a:srgbClr val="FF9801"/>
                </a:solidFill>
              </a:rPr>
              <a:t>Family (</a:t>
            </a:r>
            <a:r>
              <a:rPr lang="en-US" sz="1800" b="1" dirty="0">
                <a:solidFill>
                  <a:srgbClr val="FF9801"/>
                </a:solidFill>
              </a:rPr>
              <a:t>as system, subsystems and individuals) Adaptations to Progression of Addiction Family (as system, </a:t>
            </a:r>
            <a:r>
              <a:rPr lang="en-US" sz="1800" b="1" dirty="0" smtClean="0">
                <a:solidFill>
                  <a:srgbClr val="FF9801"/>
                </a:solidFill>
              </a:rPr>
              <a:t>subsystems and individuals)</a:t>
            </a:r>
            <a:r>
              <a:rPr lang="en-US" sz="1800" b="1" dirty="0">
                <a:solidFill>
                  <a:srgbClr val="FF9801"/>
                </a:solidFill>
              </a:rPr>
              <a:t/>
            </a:r>
            <a:br>
              <a:rPr lang="en-US" sz="1800" b="1" dirty="0">
                <a:solidFill>
                  <a:srgbClr val="FF9801"/>
                </a:solidFill>
              </a:rPr>
            </a:br>
            <a:endParaRPr lang="en-US" sz="1800" b="1" dirty="0">
              <a:solidFill>
                <a:srgbClr val="FF9801"/>
              </a:solidFill>
            </a:endParaRPr>
          </a:p>
        </p:txBody>
      </p:sp>
      <p:sp>
        <p:nvSpPr>
          <p:cNvPr id="3" name="Content Placeholder 2"/>
          <p:cNvSpPr>
            <a:spLocks noGrp="1"/>
          </p:cNvSpPr>
          <p:nvPr>
            <p:ph idx="1"/>
          </p:nvPr>
        </p:nvSpPr>
        <p:spPr>
          <a:xfrm>
            <a:off x="1219200" y="3048000"/>
            <a:ext cx="6781800" cy="2590800"/>
          </a:xfrm>
        </p:spPr>
        <p:txBody>
          <a:bodyPr>
            <a:normAutofit fontScale="85000" lnSpcReduction="20000"/>
          </a:bodyPr>
          <a:lstStyle/>
          <a:p>
            <a:pPr>
              <a:lnSpc>
                <a:spcPct val="110000"/>
              </a:lnSpc>
              <a:spcBef>
                <a:spcPts val="2856"/>
              </a:spcBef>
              <a:buFont typeface="Courier New"/>
              <a:buChar char="o"/>
            </a:pPr>
            <a:r>
              <a:rPr lang="en-US" sz="2000" dirty="0" smtClean="0">
                <a:solidFill>
                  <a:srgbClr val="545C68"/>
                </a:solidFill>
              </a:rPr>
              <a:t>The family </a:t>
            </a:r>
            <a:r>
              <a:rPr lang="en-US" sz="2000" dirty="0">
                <a:solidFill>
                  <a:srgbClr val="545C68"/>
                </a:solidFill>
              </a:rPr>
              <a:t>in response to addiction and the addiction-related deterioration in role </a:t>
            </a:r>
            <a:r>
              <a:rPr lang="en-US" sz="2000" dirty="0" smtClean="0">
                <a:solidFill>
                  <a:srgbClr val="545C68"/>
                </a:solidFill>
              </a:rPr>
              <a:t>performance of </a:t>
            </a:r>
            <a:r>
              <a:rPr lang="en-US" sz="2000" dirty="0">
                <a:solidFill>
                  <a:srgbClr val="545C68"/>
                </a:solidFill>
              </a:rPr>
              <a:t>a family member</a:t>
            </a:r>
            <a:r>
              <a:rPr lang="en-US" sz="2000" dirty="0" smtClean="0">
                <a:solidFill>
                  <a:srgbClr val="545C68"/>
                </a:solidFill>
              </a:rPr>
              <a:t>.</a:t>
            </a:r>
          </a:p>
          <a:p>
            <a:pPr>
              <a:lnSpc>
                <a:spcPct val="110000"/>
              </a:lnSpc>
              <a:spcBef>
                <a:spcPts val="2856"/>
              </a:spcBef>
              <a:buFont typeface="Courier New"/>
              <a:buChar char="o"/>
            </a:pPr>
            <a:r>
              <a:rPr lang="en-US" sz="2000" dirty="0" smtClean="0">
                <a:solidFill>
                  <a:srgbClr val="545C68"/>
                </a:solidFill>
              </a:rPr>
              <a:t>Suggest </a:t>
            </a:r>
            <a:r>
              <a:rPr lang="en-US" sz="2000" dirty="0">
                <a:solidFill>
                  <a:srgbClr val="545C68"/>
                </a:solidFill>
              </a:rPr>
              <a:t>that the marital or family environment </a:t>
            </a:r>
            <a:r>
              <a:rPr lang="en-US" sz="2000" dirty="0" smtClean="0">
                <a:solidFill>
                  <a:srgbClr val="545C68"/>
                </a:solidFill>
              </a:rPr>
              <a:t>is actually </a:t>
            </a:r>
            <a:r>
              <a:rPr lang="en-US" sz="2000" dirty="0">
                <a:solidFill>
                  <a:srgbClr val="545C68"/>
                </a:solidFill>
              </a:rPr>
              <a:t>an agent in initiating and sustaining </a:t>
            </a:r>
            <a:r>
              <a:rPr lang="en-US" sz="2000" dirty="0" smtClean="0">
                <a:solidFill>
                  <a:srgbClr val="545C68"/>
                </a:solidFill>
              </a:rPr>
              <a:t>addiction</a:t>
            </a:r>
          </a:p>
          <a:p>
            <a:pPr>
              <a:lnSpc>
                <a:spcPct val="110000"/>
              </a:lnSpc>
              <a:spcBef>
                <a:spcPts val="2856"/>
              </a:spcBef>
              <a:buFont typeface="Courier New"/>
              <a:buChar char="o"/>
            </a:pPr>
            <a:r>
              <a:rPr lang="en-US" sz="2000" dirty="0">
                <a:solidFill>
                  <a:srgbClr val="545C68"/>
                </a:solidFill>
              </a:rPr>
              <a:t>The former studies depict </a:t>
            </a:r>
            <a:r>
              <a:rPr lang="en-US" sz="2000" dirty="0" smtClean="0">
                <a:solidFill>
                  <a:srgbClr val="545C68"/>
                </a:solidFill>
              </a:rPr>
              <a:t>family members </a:t>
            </a:r>
            <a:r>
              <a:rPr lang="en-US" sz="2000" dirty="0">
                <a:solidFill>
                  <a:srgbClr val="545C68"/>
                </a:solidFill>
              </a:rPr>
              <a:t>as innocent victims; the latter depict family members and particularly the </a:t>
            </a:r>
            <a:r>
              <a:rPr lang="en-US" sz="2000" dirty="0" smtClean="0">
                <a:solidFill>
                  <a:srgbClr val="545C68"/>
                </a:solidFill>
              </a:rPr>
              <a:t>wife of </a:t>
            </a:r>
            <a:r>
              <a:rPr lang="en-US" sz="2000" dirty="0">
                <a:solidFill>
                  <a:srgbClr val="545C68"/>
                </a:solidFill>
              </a:rPr>
              <a:t>the male alcoholic as an “etiological agent” or a factor “complicating the illness.”</a:t>
            </a:r>
          </a:p>
        </p:txBody>
      </p:sp>
      <p:sp>
        <p:nvSpPr>
          <p:cNvPr id="4" name="Title 1"/>
          <p:cNvSpPr txBox="1">
            <a:spLocks/>
          </p:cNvSpPr>
          <p:nvPr/>
        </p:nvSpPr>
        <p:spPr bwMode="auto">
          <a:xfrm>
            <a:off x="1981200" y="584200"/>
            <a:ext cx="52578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FAMILY ADAPTATIONS </a:t>
            </a:r>
            <a:r>
              <a:rPr lang="en-US" sz="2200" dirty="0" smtClean="0">
                <a:solidFill>
                  <a:srgbClr val="545C68"/>
                </a:solidFill>
                <a:latin typeface="Nexa Light"/>
              </a:rPr>
              <a:t>TO PROGRESSION OF ADDICTION</a:t>
            </a:r>
            <a:endParaRPr lang="en-US" sz="2200" dirty="0" smtClean="0">
              <a:solidFill>
                <a:srgbClr val="545C68"/>
              </a:solidFill>
              <a:latin typeface="Nexa Bold"/>
            </a:endParaRPr>
          </a:p>
        </p:txBody>
      </p:sp>
      <p:grpSp>
        <p:nvGrpSpPr>
          <p:cNvPr id="5" name="Group 73"/>
          <p:cNvGrpSpPr>
            <a:grpSpLocks/>
          </p:cNvGrpSpPr>
          <p:nvPr/>
        </p:nvGrpSpPr>
        <p:grpSpPr bwMode="auto">
          <a:xfrm>
            <a:off x="2057400" y="609600"/>
            <a:ext cx="5105400" cy="8382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05000"/>
            <a:ext cx="6553200" cy="487362"/>
          </a:xfrm>
        </p:spPr>
        <p:txBody>
          <a:bodyPr>
            <a:normAutofit/>
          </a:bodyPr>
          <a:lstStyle/>
          <a:p>
            <a:pPr algn="l"/>
            <a:r>
              <a:rPr lang="en-US" sz="2400" b="1" dirty="0" smtClean="0">
                <a:solidFill>
                  <a:srgbClr val="FF9801"/>
                </a:solidFill>
              </a:rPr>
              <a:t>Throughout </a:t>
            </a:r>
            <a:r>
              <a:rPr lang="en-US" sz="2400" b="1" dirty="0">
                <a:solidFill>
                  <a:srgbClr val="FF9801"/>
                </a:solidFill>
              </a:rPr>
              <a:t>Stages of Long-term </a:t>
            </a:r>
            <a:r>
              <a:rPr lang="en-US" sz="2400" b="1" dirty="0" smtClean="0">
                <a:solidFill>
                  <a:srgbClr val="FF9801"/>
                </a:solidFill>
              </a:rPr>
              <a:t>Recovery</a:t>
            </a:r>
            <a:endParaRPr lang="en-US" sz="3600" b="1" dirty="0">
              <a:solidFill>
                <a:srgbClr val="FF9801"/>
              </a:solidFill>
            </a:endParaRPr>
          </a:p>
        </p:txBody>
      </p:sp>
      <p:sp>
        <p:nvSpPr>
          <p:cNvPr id="3" name="Content Placeholder 2"/>
          <p:cNvSpPr>
            <a:spLocks noGrp="1"/>
          </p:cNvSpPr>
          <p:nvPr>
            <p:ph idx="1"/>
          </p:nvPr>
        </p:nvSpPr>
        <p:spPr>
          <a:xfrm>
            <a:off x="1295400" y="2514600"/>
            <a:ext cx="6705600" cy="3352800"/>
          </a:xfrm>
        </p:spPr>
        <p:txBody>
          <a:bodyPr>
            <a:normAutofit/>
          </a:bodyPr>
          <a:lstStyle/>
          <a:p>
            <a:pPr>
              <a:spcBef>
                <a:spcPts val="1632"/>
              </a:spcBef>
              <a:buClr>
                <a:srgbClr val="FF9801"/>
              </a:buClr>
              <a:buFont typeface="Courier New"/>
              <a:buChar char="o"/>
            </a:pPr>
            <a:r>
              <a:rPr lang="en-US" sz="1700" dirty="0" smtClean="0">
                <a:solidFill>
                  <a:srgbClr val="545C68"/>
                </a:solidFill>
              </a:rPr>
              <a:t>A major implication of this research is the notion that children and families go through a “trauma of recovery”—a readjustment of expectations required by their continued psychological isolation from the addicted parent going through early recovery (Brown, 1994). </a:t>
            </a:r>
          </a:p>
          <a:p>
            <a:pPr>
              <a:spcBef>
                <a:spcPts val="1632"/>
              </a:spcBef>
              <a:buClr>
                <a:srgbClr val="FF9801"/>
              </a:buClr>
              <a:buFont typeface="Courier New"/>
              <a:buChar char="o"/>
            </a:pPr>
            <a:r>
              <a:rPr lang="en-US" sz="1700" dirty="0" smtClean="0">
                <a:solidFill>
                  <a:srgbClr val="545C68"/>
                </a:solidFill>
              </a:rPr>
              <a:t>The diversity of family life is as wonderful in its capacity for resilience as it is sometimes horrifying in its capacity for cruelty. </a:t>
            </a:r>
          </a:p>
          <a:p>
            <a:pPr>
              <a:spcBef>
                <a:spcPts val="1632"/>
              </a:spcBef>
              <a:buClr>
                <a:srgbClr val="FF9801"/>
              </a:buClr>
              <a:buFont typeface="Courier New"/>
              <a:buChar char="o"/>
            </a:pPr>
            <a:r>
              <a:rPr lang="en-US" sz="1700" dirty="0" smtClean="0">
                <a:solidFill>
                  <a:srgbClr val="545C68"/>
                </a:solidFill>
              </a:rPr>
              <a:t>Each family must be its own model. </a:t>
            </a:r>
          </a:p>
          <a:p>
            <a:pPr>
              <a:spcBef>
                <a:spcPts val="1632"/>
              </a:spcBef>
              <a:buClr>
                <a:srgbClr val="FF9801"/>
              </a:buClr>
              <a:buFont typeface="Courier New"/>
              <a:buChar char="o"/>
            </a:pPr>
            <a:r>
              <a:rPr lang="en-US" sz="1700" dirty="0" smtClean="0">
                <a:solidFill>
                  <a:srgbClr val="545C68"/>
                </a:solidFill>
              </a:rPr>
              <a:t>Intervention into families must be characterized by gentleness and humility rather than by clinical arrogance born of knowing THE truth about the impact of addiction and recovery on the family.</a:t>
            </a:r>
            <a:endParaRPr lang="en-US" sz="1700" dirty="0">
              <a:solidFill>
                <a:srgbClr val="545C68"/>
              </a:solidFill>
            </a:endParaRPr>
          </a:p>
        </p:txBody>
      </p:sp>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545C68"/>
                </a:solidFill>
                <a:latin typeface="Nexa Light"/>
              </a:rPr>
              <a:t>“TRAUMA OF </a:t>
            </a:r>
            <a:r>
              <a:rPr lang="en-US" sz="2200" b="1" dirty="0" smtClean="0">
                <a:solidFill>
                  <a:srgbClr val="FF9801"/>
                </a:solidFill>
                <a:latin typeface="Nexa Light"/>
              </a:rPr>
              <a:t>RECOVERY”</a:t>
            </a:r>
            <a:endParaRPr lang="en-US" sz="2200" dirty="0" smtClean="0">
              <a:solidFill>
                <a:srgbClr val="545C68"/>
              </a:solidFill>
              <a:latin typeface="Nexa Bold"/>
            </a:endParaRPr>
          </a:p>
        </p:txBody>
      </p:sp>
      <p:grpSp>
        <p:nvGrpSpPr>
          <p:cNvPr id="5" name="Group 73"/>
          <p:cNvGrpSpPr>
            <a:grpSpLocks/>
          </p:cNvGrpSpPr>
          <p:nvPr/>
        </p:nvGrpSpPr>
        <p:grpSpPr bwMode="auto">
          <a:xfrm>
            <a:off x="2438400" y="685800"/>
            <a:ext cx="43434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584200"/>
            <a:ext cx="77724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b="1" dirty="0" smtClean="0">
                <a:solidFill>
                  <a:srgbClr val="FF9801"/>
                </a:solidFill>
                <a:latin typeface="Nexa Light"/>
              </a:rPr>
              <a:t>MY STORY </a:t>
            </a:r>
            <a:r>
              <a:rPr lang="en-US" sz="2200" dirty="0" smtClean="0">
                <a:solidFill>
                  <a:srgbClr val="545C68"/>
                </a:solidFill>
                <a:latin typeface="Nexa Light"/>
              </a:rPr>
              <a:t>– THE POWER OF STORY</a:t>
            </a:r>
            <a:endParaRPr lang="en-US" sz="2200" dirty="0" smtClean="0">
              <a:solidFill>
                <a:srgbClr val="545C68"/>
              </a:solidFill>
              <a:latin typeface="Nexa Bold"/>
            </a:endParaRPr>
          </a:p>
        </p:txBody>
      </p:sp>
      <p:grpSp>
        <p:nvGrpSpPr>
          <p:cNvPr id="5" name="Group 73"/>
          <p:cNvGrpSpPr>
            <a:grpSpLocks/>
          </p:cNvGrpSpPr>
          <p:nvPr/>
        </p:nvGrpSpPr>
        <p:grpSpPr bwMode="auto">
          <a:xfrm>
            <a:off x="1752600" y="685800"/>
            <a:ext cx="5562600" cy="609600"/>
            <a:chOff x="3429000" y="526256"/>
            <a:chExt cx="2384632" cy="457200"/>
          </a:xfrm>
        </p:grpSpPr>
        <p:pic>
          <p:nvPicPr>
            <p:cNvPr id="6"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8" name="Straight Connector 7"/>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Joe Powell\Documents\Joe P\Documents\APAA1 Pictures RM\APAA 15.jpg"/>
          <p:cNvPicPr>
            <a:picLocks noChangeAspect="1" noChangeArrowheads="1"/>
          </p:cNvPicPr>
          <p:nvPr/>
        </p:nvPicPr>
        <p:blipFill rotWithShape="1">
          <a:blip r:embed="rId3" cstate="print"/>
          <a:srcRect l="7260" t="11228" r="7790"/>
          <a:stretch/>
        </p:blipFill>
        <p:spPr bwMode="auto">
          <a:xfrm>
            <a:off x="2133600" y="1981200"/>
            <a:ext cx="4876800" cy="3822130"/>
          </a:xfrm>
          <a:prstGeom prst="rect">
            <a:avLst/>
          </a:prstGeom>
          <a:noFill/>
          <a:ln>
            <a:solidFill>
              <a:srgbClr val="FF9801"/>
            </a:solidFill>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a:xfrm>
            <a:off x="685800" y="2797175"/>
            <a:ext cx="7772400" cy="1470025"/>
          </a:xfrm>
        </p:spPr>
        <p:txBody>
          <a:bodyPr/>
          <a:lstStyle/>
          <a:p>
            <a:r>
              <a:rPr lang="en-US" sz="3000" smtClean="0">
                <a:solidFill>
                  <a:srgbClr val="545C68"/>
                </a:solidFill>
                <a:latin typeface="Nexa Light"/>
              </a:rPr>
              <a:t>THANK YOU!</a:t>
            </a:r>
          </a:p>
        </p:txBody>
      </p:sp>
      <p:grpSp>
        <p:nvGrpSpPr>
          <p:cNvPr id="71682" name="Group 5"/>
          <p:cNvGrpSpPr>
            <a:grpSpLocks/>
          </p:cNvGrpSpPr>
          <p:nvPr/>
        </p:nvGrpSpPr>
        <p:grpSpPr bwMode="auto">
          <a:xfrm>
            <a:off x="3124200" y="3024188"/>
            <a:ext cx="2921000" cy="914400"/>
            <a:chOff x="3373820" y="2387816"/>
            <a:chExt cx="2463087" cy="762004"/>
          </a:xfrm>
        </p:grpSpPr>
        <p:pic>
          <p:nvPicPr>
            <p:cNvPr id="71684" name="Picture 3"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73820" y="2387816"/>
              <a:ext cx="100887" cy="762004"/>
            </a:xfrm>
            <a:prstGeom prst="rect">
              <a:avLst/>
            </a:prstGeom>
            <a:noFill/>
            <a:ln w="9525">
              <a:noFill/>
              <a:miter lim="800000"/>
              <a:headEnd/>
              <a:tailEnd/>
            </a:ln>
          </p:spPr>
        </p:pic>
        <p:pic>
          <p:nvPicPr>
            <p:cNvPr id="71685" name="Picture 4"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36020" y="2387816"/>
              <a:ext cx="100887" cy="762004"/>
            </a:xfrm>
            <a:prstGeom prst="rect">
              <a:avLst/>
            </a:prstGeom>
            <a:noFill/>
            <a:ln w="9525">
              <a:noFill/>
              <a:miter lim="800000"/>
              <a:headEnd/>
              <a:tailEnd/>
            </a:ln>
          </p:spPr>
        </p:pic>
      </p:grpSp>
      <p:pic>
        <p:nvPicPr>
          <p:cNvPr id="71683" name="Picture 6" descr="05_Your-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1651000"/>
            <a:ext cx="1524000" cy="1547813"/>
          </a:xfrm>
          <a:prstGeom prst="rect">
            <a:avLst/>
          </a:prstGeom>
          <a:noFill/>
          <a:ln w="9525">
            <a:noFill/>
            <a:miter lim="800000"/>
            <a:headEnd/>
            <a:tailEnd/>
          </a:ln>
        </p:spPr>
      </p:pic>
    </p:spTree>
    <p:extLst>
      <p:ext uri="{BB962C8B-B14F-4D97-AF65-F5344CB8AC3E}">
        <p14:creationId xmlns:p14="http://schemas.microsoft.com/office/powerpoint/2010/main" val="169325718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46"/>
          <p:cNvSpPr txBox="1">
            <a:spLocks noChangeArrowheads="1"/>
          </p:cNvSpPr>
          <p:nvPr/>
        </p:nvSpPr>
        <p:spPr bwMode="auto">
          <a:xfrm>
            <a:off x="4419600" y="2133600"/>
            <a:ext cx="4114800" cy="461963"/>
          </a:xfrm>
          <a:prstGeom prst="rect">
            <a:avLst/>
          </a:prstGeom>
          <a:noFill/>
          <a:ln w="9525">
            <a:noFill/>
            <a:miter lim="800000"/>
            <a:headEnd/>
            <a:tailEnd/>
          </a:ln>
        </p:spPr>
        <p:txBody>
          <a:bodyPr>
            <a:spAutoFit/>
          </a:bodyPr>
          <a:lstStyle/>
          <a:p>
            <a:r>
              <a:rPr lang="en-US" sz="2400">
                <a:solidFill>
                  <a:srgbClr val="FF9801"/>
                </a:solidFill>
                <a:latin typeface="Nexa Light"/>
              </a:rPr>
              <a:t>William “Bill” White</a:t>
            </a:r>
            <a:endParaRPr lang="en-US" sz="2400" b="1">
              <a:solidFill>
                <a:srgbClr val="FF9801"/>
              </a:solidFill>
              <a:latin typeface="Nexa Light"/>
            </a:endParaRPr>
          </a:p>
        </p:txBody>
      </p:sp>
      <p:sp>
        <p:nvSpPr>
          <p:cNvPr id="23554" name="Title 1"/>
          <p:cNvSpPr>
            <a:spLocks noGrp="1"/>
          </p:cNvSpPr>
          <p:nvPr>
            <p:ph type="ctrTitle"/>
          </p:nvPr>
        </p:nvSpPr>
        <p:spPr>
          <a:xfrm>
            <a:off x="685800" y="584200"/>
            <a:ext cx="7772400" cy="860425"/>
          </a:xfrm>
        </p:spPr>
        <p:txBody>
          <a:bodyPr/>
          <a:lstStyle/>
          <a:p>
            <a:r>
              <a:rPr lang="en-US" sz="2200" b="1" dirty="0" smtClean="0">
                <a:solidFill>
                  <a:srgbClr val="FF9801"/>
                </a:solidFill>
                <a:latin typeface="Nexa Bold"/>
              </a:rPr>
              <a:t>WEBINAR </a:t>
            </a:r>
            <a:r>
              <a:rPr lang="en-US" sz="2200" dirty="0" smtClean="0">
                <a:solidFill>
                  <a:srgbClr val="545C68"/>
                </a:solidFill>
                <a:latin typeface="Nexa Light"/>
              </a:rPr>
              <a:t>PRESENTER #2</a:t>
            </a:r>
            <a:endParaRPr lang="en-US" sz="2200" b="1" dirty="0" smtClean="0">
              <a:solidFill>
                <a:srgbClr val="545C68"/>
              </a:solidFill>
              <a:latin typeface="Nexa Bold"/>
            </a:endParaRPr>
          </a:p>
        </p:txBody>
      </p:sp>
      <p:grpSp>
        <p:nvGrpSpPr>
          <p:cNvPr id="23555" name="Group 73"/>
          <p:cNvGrpSpPr>
            <a:grpSpLocks/>
          </p:cNvGrpSpPr>
          <p:nvPr/>
        </p:nvGrpSpPr>
        <p:grpSpPr bwMode="auto">
          <a:xfrm>
            <a:off x="2590800" y="685800"/>
            <a:ext cx="3962400" cy="609600"/>
            <a:chOff x="3429000" y="526256"/>
            <a:chExt cx="2384632" cy="457200"/>
          </a:xfrm>
        </p:grpSpPr>
        <p:pic>
          <p:nvPicPr>
            <p:cNvPr id="2356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2356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557" name="TextBox 95"/>
          <p:cNvSpPr txBox="1">
            <a:spLocks noChangeArrowheads="1"/>
          </p:cNvSpPr>
          <p:nvPr/>
        </p:nvSpPr>
        <p:spPr bwMode="auto">
          <a:xfrm>
            <a:off x="4391025" y="2743200"/>
            <a:ext cx="4143375" cy="2400300"/>
          </a:xfrm>
          <a:prstGeom prst="rect">
            <a:avLst/>
          </a:prstGeom>
          <a:noFill/>
          <a:ln w="9525">
            <a:noFill/>
            <a:miter lim="800000"/>
            <a:headEnd/>
            <a:tailEnd/>
          </a:ln>
        </p:spPr>
        <p:txBody>
          <a:bodyPr>
            <a:spAutoFit/>
          </a:bodyPr>
          <a:lstStyle/>
          <a:p>
            <a:pPr>
              <a:spcBef>
                <a:spcPts val="1200"/>
              </a:spcBef>
            </a:pPr>
            <a:r>
              <a:rPr lang="en-US" sz="2400" i="1">
                <a:solidFill>
                  <a:srgbClr val="545C68"/>
                </a:solidFill>
                <a:latin typeface="Calibri" pitchFamily="34" charset="0"/>
              </a:rPr>
              <a:t>Emeritus Senior Research Consultant</a:t>
            </a:r>
          </a:p>
          <a:p>
            <a:pPr>
              <a:spcBef>
                <a:spcPts val="1200"/>
              </a:spcBef>
            </a:pPr>
            <a:r>
              <a:rPr lang="en-US" sz="2400">
                <a:solidFill>
                  <a:srgbClr val="545C68"/>
                </a:solidFill>
                <a:latin typeface="Calibri" pitchFamily="34" charset="0"/>
              </a:rPr>
              <a:t>Chestnut Health Systems</a:t>
            </a:r>
          </a:p>
          <a:p>
            <a:pPr>
              <a:spcBef>
                <a:spcPts val="1200"/>
              </a:spcBef>
            </a:pPr>
            <a:r>
              <a:rPr lang="en-US" sz="2400">
                <a:solidFill>
                  <a:srgbClr val="545C68"/>
                </a:solidFill>
                <a:latin typeface="Calibri" pitchFamily="34" charset="0"/>
              </a:rPr>
              <a:t>bwhite@chestnut.org</a:t>
            </a:r>
          </a:p>
          <a:p>
            <a:pPr>
              <a:spcBef>
                <a:spcPts val="1200"/>
              </a:spcBef>
            </a:pPr>
            <a:r>
              <a:rPr lang="en-US" sz="2400">
                <a:solidFill>
                  <a:srgbClr val="545C68"/>
                </a:solidFill>
                <a:latin typeface="Calibri" pitchFamily="34" charset="0"/>
              </a:rPr>
              <a:t>www.williamwhitepapers.com</a:t>
            </a:r>
          </a:p>
        </p:txBody>
      </p:sp>
      <p:pic>
        <p:nvPicPr>
          <p:cNvPr id="23558" name="Picture 9" descr="05_Your-Logo.png"/>
          <p:cNvPicPr>
            <a:picLocks noChangeAspect="1"/>
          </p:cNvPicPr>
          <p:nvPr/>
        </p:nvPicPr>
        <p:blipFill>
          <a:blip r:embed="rId3"/>
          <a:srcRect/>
          <a:stretch>
            <a:fillRect/>
          </a:stretch>
        </p:blipFill>
        <p:spPr bwMode="auto">
          <a:xfrm>
            <a:off x="8229600" y="5103813"/>
            <a:ext cx="827088" cy="839787"/>
          </a:xfrm>
          <a:prstGeom prst="rect">
            <a:avLst/>
          </a:prstGeom>
          <a:noFill/>
          <a:ln w="9525">
            <a:noFill/>
            <a:miter lim="800000"/>
            <a:headEnd/>
            <a:tailEnd/>
          </a:ln>
        </p:spPr>
      </p:pic>
      <p:pic>
        <p:nvPicPr>
          <p:cNvPr id="23559" name="Picture 1" descr="2008Billcasual.jpg"/>
          <p:cNvPicPr>
            <a:picLocks noChangeAspect="1"/>
          </p:cNvPicPr>
          <p:nvPr/>
        </p:nvPicPr>
        <p:blipFill>
          <a:blip r:embed="rId4"/>
          <a:srcRect/>
          <a:stretch>
            <a:fillRect/>
          </a:stretch>
        </p:blipFill>
        <p:spPr bwMode="auto">
          <a:xfrm>
            <a:off x="1066800" y="2133600"/>
            <a:ext cx="2935288" cy="3103563"/>
          </a:xfrm>
          <a:prstGeom prst="rect">
            <a:avLst/>
          </a:prstGeom>
          <a:noFill/>
          <a:ln w="9525">
            <a:solidFill>
              <a:srgbClr val="FF9801"/>
            </a:solid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1600200" y="584200"/>
            <a:ext cx="5791200" cy="860425"/>
          </a:xfrm>
        </p:spPr>
        <p:txBody>
          <a:bodyPr/>
          <a:lstStyle/>
          <a:p>
            <a:r>
              <a:rPr lang="en-US" sz="2200" b="1" dirty="0" smtClean="0">
                <a:solidFill>
                  <a:srgbClr val="FF9801"/>
                </a:solidFill>
                <a:latin typeface="Nexa Light"/>
              </a:rPr>
              <a:t>ADDICTION RECOVERY: </a:t>
            </a:r>
            <a:br>
              <a:rPr lang="en-US" sz="2200" b="1" dirty="0" smtClean="0">
                <a:solidFill>
                  <a:srgbClr val="FF9801"/>
                </a:solidFill>
                <a:latin typeface="Nexa Light"/>
              </a:rPr>
            </a:br>
            <a:r>
              <a:rPr lang="en-US" sz="2200" dirty="0" smtClean="0">
                <a:solidFill>
                  <a:srgbClr val="545C68"/>
                </a:solidFill>
                <a:latin typeface="Nexa Light"/>
              </a:rPr>
              <a:t>MULTIPLE LEVELS OF HEALING</a:t>
            </a:r>
            <a:endParaRPr lang="en-US" sz="2200" dirty="0" smtClean="0">
              <a:solidFill>
                <a:srgbClr val="545C68"/>
              </a:solidFill>
              <a:latin typeface="Nexa Bold"/>
            </a:endParaRPr>
          </a:p>
        </p:txBody>
      </p:sp>
      <p:grpSp>
        <p:nvGrpSpPr>
          <p:cNvPr id="57346" name="Group 73"/>
          <p:cNvGrpSpPr>
            <a:grpSpLocks/>
          </p:cNvGrpSpPr>
          <p:nvPr/>
        </p:nvGrpSpPr>
        <p:grpSpPr bwMode="auto">
          <a:xfrm>
            <a:off x="2057400" y="609600"/>
            <a:ext cx="4876800" cy="8382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4419600" y="2333178"/>
            <a:ext cx="4267200" cy="3000822"/>
          </a:xfrm>
          <a:prstGeom prst="rect">
            <a:avLst/>
          </a:prstGeom>
          <a:noFill/>
          <a:ln w="9525">
            <a:noFill/>
            <a:miter lim="800000"/>
            <a:headEnd/>
            <a:tailEnd/>
          </a:ln>
        </p:spPr>
        <p:txBody>
          <a:bodyPr wrap="square">
            <a:spAutoFit/>
          </a:bodyPr>
          <a:lstStyle/>
          <a:p>
            <a:pPr marL="290513" indent="-290513">
              <a:spcBef>
                <a:spcPts val="1800"/>
              </a:spcBef>
              <a:buClr>
                <a:srgbClr val="FF9801"/>
              </a:buClr>
              <a:buFont typeface="Courier New" pitchFamily="49" charset="0"/>
              <a:buChar char="o"/>
            </a:pPr>
            <a:r>
              <a:rPr lang="en-US" dirty="0" smtClean="0">
                <a:solidFill>
                  <a:srgbClr val="545C68"/>
                </a:solidFill>
                <a:latin typeface="Calibri" pitchFamily="34" charset="0"/>
              </a:rPr>
              <a:t>Personal </a:t>
            </a:r>
            <a:r>
              <a:rPr lang="en-US" dirty="0">
                <a:solidFill>
                  <a:srgbClr val="545C68"/>
                </a:solidFill>
                <a:latin typeface="Calibri" pitchFamily="34" charset="0"/>
              </a:rPr>
              <a:t>Recovery:  3 core dimensions </a:t>
            </a:r>
          </a:p>
          <a:p>
            <a:pPr marL="290513" indent="-290513">
              <a:spcBef>
                <a:spcPts val="1800"/>
              </a:spcBef>
              <a:buClr>
                <a:srgbClr val="FF9801"/>
              </a:buClr>
              <a:buFont typeface="Courier New" pitchFamily="49" charset="0"/>
              <a:buChar char="o"/>
            </a:pPr>
            <a:r>
              <a:rPr lang="en-US" dirty="0" smtClean="0">
                <a:solidFill>
                  <a:srgbClr val="545C68"/>
                </a:solidFill>
                <a:latin typeface="Calibri" pitchFamily="34" charset="0"/>
              </a:rPr>
              <a:t>Family </a:t>
            </a:r>
            <a:r>
              <a:rPr lang="en-US" dirty="0">
                <a:solidFill>
                  <a:srgbClr val="545C68"/>
                </a:solidFill>
                <a:latin typeface="Calibri" pitchFamily="34" charset="0"/>
              </a:rPr>
              <a:t>Recovery: 5 family subsystems </a:t>
            </a:r>
          </a:p>
          <a:p>
            <a:pPr marL="290513" indent="-290513">
              <a:spcBef>
                <a:spcPts val="1800"/>
              </a:spcBef>
              <a:buClr>
                <a:srgbClr val="FF9801"/>
              </a:buClr>
              <a:buFont typeface="Courier New" pitchFamily="49" charset="0"/>
              <a:buChar char="o"/>
            </a:pPr>
            <a:r>
              <a:rPr lang="en-US" dirty="0" smtClean="0">
                <a:solidFill>
                  <a:srgbClr val="545C68"/>
                </a:solidFill>
                <a:latin typeface="Calibri" pitchFamily="34" charset="0"/>
              </a:rPr>
              <a:t>Community </a:t>
            </a:r>
            <a:r>
              <a:rPr lang="en-US" dirty="0">
                <a:solidFill>
                  <a:srgbClr val="545C68"/>
                </a:solidFill>
                <a:latin typeface="Calibri" pitchFamily="34" charset="0"/>
              </a:rPr>
              <a:t>Recovery (“Healing Forest”</a:t>
            </a:r>
            <a:r>
              <a:rPr lang="en-US" dirty="0" smtClean="0">
                <a:solidFill>
                  <a:srgbClr val="545C68"/>
                </a:solidFill>
                <a:latin typeface="Calibri" pitchFamily="34" charset="0"/>
              </a:rPr>
              <a:t>)</a:t>
            </a:r>
          </a:p>
          <a:p>
            <a:pPr marL="628650" lvl="1" indent="-280988">
              <a:spcBef>
                <a:spcPts val="1800"/>
              </a:spcBef>
              <a:buClr>
                <a:srgbClr val="FF9801"/>
              </a:buClr>
              <a:buFont typeface="Arial"/>
              <a:buChar char="•"/>
            </a:pPr>
            <a:r>
              <a:rPr lang="en-US" dirty="0" smtClean="0">
                <a:solidFill>
                  <a:srgbClr val="545C68"/>
                </a:solidFill>
                <a:latin typeface="Calibri" pitchFamily="34" charset="0"/>
              </a:rPr>
              <a:t>community </a:t>
            </a:r>
            <a:r>
              <a:rPr lang="en-US" dirty="0">
                <a:solidFill>
                  <a:srgbClr val="545C68"/>
                </a:solidFill>
                <a:latin typeface="Calibri" pitchFamily="34" charset="0"/>
              </a:rPr>
              <a:t>subsystems (e.g., government, business, education, religious institutions, healthcare, social service, arts, sports, media, cultural subgroups, mutual aid) </a:t>
            </a:r>
          </a:p>
        </p:txBody>
      </p:sp>
      <p:pic>
        <p:nvPicPr>
          <p:cNvPr id="2" name="Picture 1" descr="wmch5.jpg"/>
          <p:cNvPicPr>
            <a:picLocks noChangeAspect="1"/>
          </p:cNvPicPr>
          <p:nvPr/>
        </p:nvPicPr>
        <p:blipFill rotWithShape="1">
          <a:blip r:embed="rId3">
            <a:extLst>
              <a:ext uri="{28A0092B-C50C-407E-A947-70E740481C1C}">
                <a14:useLocalDpi xmlns:a14="http://schemas.microsoft.com/office/drawing/2010/main" val="0"/>
              </a:ext>
            </a:extLst>
          </a:blip>
          <a:srcRect t="4719" b="8461"/>
          <a:stretch/>
        </p:blipFill>
        <p:spPr>
          <a:xfrm>
            <a:off x="384742" y="2057400"/>
            <a:ext cx="3806258" cy="3505200"/>
          </a:xfrm>
          <a:prstGeom prst="rect">
            <a:avLst/>
          </a:prstGeom>
          <a:ln>
            <a:solidFill>
              <a:srgbClr val="FF9801"/>
            </a:solidFill>
          </a:ln>
        </p:spPr>
      </p:pic>
    </p:spTree>
    <p:extLst>
      <p:ext uri="{BB962C8B-B14F-4D97-AF65-F5344CB8AC3E}">
        <p14:creationId xmlns:p14="http://schemas.microsoft.com/office/powerpoint/2010/main" val="32400227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b="1" dirty="0" smtClean="0">
                <a:solidFill>
                  <a:srgbClr val="FF9801"/>
                </a:solidFill>
                <a:latin typeface="Nexa Light"/>
              </a:rPr>
              <a:t>RECOVERY </a:t>
            </a:r>
            <a:r>
              <a:rPr lang="en-US" sz="2200" dirty="0" smtClean="0">
                <a:solidFill>
                  <a:srgbClr val="545C68"/>
                </a:solidFill>
                <a:latin typeface="Nexa Light"/>
              </a:rPr>
              <a:t>CAPITAL (RC)</a:t>
            </a:r>
            <a:endParaRPr lang="en-US" sz="2200" dirty="0" smtClean="0">
              <a:solidFill>
                <a:srgbClr val="545C68"/>
              </a:solidFill>
              <a:latin typeface="Nexa Bold"/>
            </a:endParaRPr>
          </a:p>
        </p:txBody>
      </p:sp>
      <p:grpSp>
        <p:nvGrpSpPr>
          <p:cNvPr id="57346" name="Group 73"/>
          <p:cNvGrpSpPr>
            <a:grpSpLocks/>
          </p:cNvGrpSpPr>
          <p:nvPr/>
        </p:nvGrpSpPr>
        <p:grpSpPr bwMode="auto">
          <a:xfrm>
            <a:off x="2514600" y="685800"/>
            <a:ext cx="4038600" cy="6096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66800" y="1905000"/>
            <a:ext cx="7010400" cy="784830"/>
          </a:xfrm>
          <a:prstGeom prst="rect">
            <a:avLst/>
          </a:prstGeom>
        </p:spPr>
        <p:txBody>
          <a:bodyPr wrap="square">
            <a:spAutoFit/>
          </a:bodyPr>
          <a:lstStyle/>
          <a:p>
            <a:pPr algn="ctr">
              <a:spcBef>
                <a:spcPts val="1800"/>
              </a:spcBef>
              <a:buClr>
                <a:srgbClr val="FF9801"/>
              </a:buClr>
            </a:pPr>
            <a:r>
              <a:rPr lang="en-US" sz="1500" b="1" i="1" dirty="0">
                <a:solidFill>
                  <a:srgbClr val="FF9801"/>
                </a:solidFill>
                <a:latin typeface="Calibri" pitchFamily="34" charset="0"/>
              </a:rPr>
              <a:t>Recovery Capital = </a:t>
            </a:r>
            <a:r>
              <a:rPr lang="en-US" sz="1500" i="1" dirty="0">
                <a:solidFill>
                  <a:srgbClr val="FF9801"/>
                </a:solidFill>
                <a:latin typeface="Calibri" pitchFamily="34" charset="0"/>
              </a:rPr>
              <a:t>internal and external resources (at personal, family and community levels) that can be mobilized to initiate and sustain long-term recovery from severe AOD problems (</a:t>
            </a:r>
            <a:r>
              <a:rPr lang="en-US" sz="1500" i="1" dirty="0" err="1">
                <a:solidFill>
                  <a:srgbClr val="FF9801"/>
                </a:solidFill>
                <a:latin typeface="Calibri" pitchFamily="34" charset="0"/>
              </a:rPr>
              <a:t>Granfield</a:t>
            </a:r>
            <a:r>
              <a:rPr lang="en-US" sz="1500" i="1" dirty="0">
                <a:solidFill>
                  <a:srgbClr val="FF9801"/>
                </a:solidFill>
                <a:latin typeface="Calibri" pitchFamily="34" charset="0"/>
              </a:rPr>
              <a:t> &amp; Cloud, 1999; White &amp; Cloud, 2008)</a:t>
            </a:r>
          </a:p>
        </p:txBody>
      </p:sp>
      <p:sp>
        <p:nvSpPr>
          <p:cNvPr id="9" name="TextBox 8"/>
          <p:cNvSpPr txBox="1"/>
          <p:nvPr/>
        </p:nvSpPr>
        <p:spPr>
          <a:xfrm>
            <a:off x="4046482" y="2895600"/>
            <a:ext cx="3581400" cy="323165"/>
          </a:xfrm>
          <a:prstGeom prst="rect">
            <a:avLst/>
          </a:prstGeom>
          <a:noFill/>
        </p:spPr>
        <p:txBody>
          <a:bodyPr wrap="square" rtlCol="0">
            <a:spAutoFit/>
          </a:bodyPr>
          <a:lstStyle/>
          <a:p>
            <a:r>
              <a:rPr lang="en-US" sz="1500" b="1" dirty="0" smtClean="0">
                <a:solidFill>
                  <a:srgbClr val="545C68"/>
                </a:solidFill>
              </a:rPr>
              <a:t>PERSONAL RECOVERY CAPITAL</a:t>
            </a:r>
            <a:endParaRPr lang="en-US" sz="900" dirty="0">
              <a:solidFill>
                <a:srgbClr val="545C68"/>
              </a:solidFill>
            </a:endParaRPr>
          </a:p>
        </p:txBody>
      </p:sp>
      <p:cxnSp>
        <p:nvCxnSpPr>
          <p:cNvPr id="10" name="Straight Connector 9"/>
          <p:cNvCxnSpPr/>
          <p:nvPr/>
        </p:nvCxnSpPr>
        <p:spPr>
          <a:xfrm flipV="1">
            <a:off x="4133193" y="3402980"/>
            <a:ext cx="3478815" cy="447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38600" y="3555380"/>
            <a:ext cx="3665482" cy="2262158"/>
          </a:xfrm>
          <a:prstGeom prst="rect">
            <a:avLst/>
          </a:prstGeom>
          <a:noFill/>
        </p:spPr>
        <p:txBody>
          <a:bodyPr wrap="square" rtlCol="0">
            <a:spAutoFit/>
          </a:bodyPr>
          <a:lstStyle/>
          <a:p>
            <a:pPr marL="171450" indent="-171450">
              <a:spcBef>
                <a:spcPts val="1800"/>
              </a:spcBef>
              <a:buClr>
                <a:srgbClr val="FF9801"/>
              </a:buClr>
              <a:buFont typeface="Courier New"/>
              <a:buChar char="o"/>
            </a:pPr>
            <a:r>
              <a:rPr lang="en-US" sz="1400" b="1" i="1" dirty="0">
                <a:solidFill>
                  <a:srgbClr val="FF9801"/>
                </a:solidFill>
                <a:latin typeface="+mn-lt"/>
              </a:rPr>
              <a:t>physical recovery capital:  </a:t>
            </a:r>
            <a:r>
              <a:rPr lang="en-US" sz="1400" dirty="0">
                <a:solidFill>
                  <a:srgbClr val="545C68"/>
                </a:solidFill>
                <a:latin typeface="+mn-lt"/>
              </a:rPr>
              <a:t>physical health, financial assets, health insurance, safe and recovery-conducive shelter, clothing, food, and access to transportation.  </a:t>
            </a:r>
          </a:p>
          <a:p>
            <a:pPr marL="171450" indent="-171450">
              <a:spcBef>
                <a:spcPts val="1800"/>
              </a:spcBef>
              <a:buClr>
                <a:srgbClr val="FF9801"/>
              </a:buClr>
              <a:buFont typeface="Courier New"/>
              <a:buChar char="o"/>
            </a:pPr>
            <a:r>
              <a:rPr lang="en-US" sz="1400" b="1" i="1" dirty="0">
                <a:solidFill>
                  <a:srgbClr val="FF9801"/>
                </a:solidFill>
                <a:latin typeface="+mn-lt"/>
              </a:rPr>
              <a:t>human recovery capital:  </a:t>
            </a:r>
            <a:r>
              <a:rPr lang="en-US" sz="1400" dirty="0">
                <a:solidFill>
                  <a:srgbClr val="545C68"/>
                </a:solidFill>
                <a:latin typeface="+mn-lt"/>
              </a:rPr>
              <a:t>values, knowledge,  educational/vocational skills and credentials, problem solving capacities, self-awareness, self-esteem, hopefulness, meaning and purpose in life, interpersonal skills. </a:t>
            </a:r>
            <a:endParaRPr lang="en-US" sz="1400" dirty="0" smtClean="0">
              <a:solidFill>
                <a:srgbClr val="545C68"/>
              </a:solidFill>
              <a:latin typeface="+mn-lt"/>
            </a:endParaRPr>
          </a:p>
        </p:txBody>
      </p:sp>
      <p:pic>
        <p:nvPicPr>
          <p:cNvPr id="3" name="Picture 2" descr="MP90044856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895600"/>
            <a:ext cx="1981200" cy="2971800"/>
          </a:xfrm>
          <a:prstGeom prst="rect">
            <a:avLst/>
          </a:prstGeom>
          <a:ln>
            <a:solidFill>
              <a:srgbClr val="FF9801"/>
            </a:solidFill>
          </a:ln>
        </p:spPr>
      </p:pic>
    </p:spTree>
    <p:extLst>
      <p:ext uri="{BB962C8B-B14F-4D97-AF65-F5344CB8AC3E}">
        <p14:creationId xmlns:p14="http://schemas.microsoft.com/office/powerpoint/2010/main" val="32400227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b="1" dirty="0" smtClean="0">
                <a:solidFill>
                  <a:srgbClr val="FF9801"/>
                </a:solidFill>
                <a:latin typeface="Nexa Light"/>
              </a:rPr>
              <a:t>RECOVERY </a:t>
            </a:r>
            <a:r>
              <a:rPr lang="en-US" sz="2200" dirty="0" smtClean="0">
                <a:solidFill>
                  <a:srgbClr val="545C68"/>
                </a:solidFill>
                <a:latin typeface="Nexa Light"/>
              </a:rPr>
              <a:t>CAPITAL (RC)</a:t>
            </a:r>
            <a:endParaRPr lang="en-US" sz="2200" dirty="0" smtClean="0">
              <a:solidFill>
                <a:srgbClr val="545C68"/>
              </a:solidFill>
              <a:latin typeface="Nexa Bold"/>
            </a:endParaRPr>
          </a:p>
        </p:txBody>
      </p:sp>
      <p:grpSp>
        <p:nvGrpSpPr>
          <p:cNvPr id="57346" name="Group 73"/>
          <p:cNvGrpSpPr>
            <a:grpSpLocks/>
          </p:cNvGrpSpPr>
          <p:nvPr/>
        </p:nvGrpSpPr>
        <p:grpSpPr bwMode="auto">
          <a:xfrm>
            <a:off x="2514600" y="685800"/>
            <a:ext cx="4038600" cy="6096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66800" y="1905000"/>
            <a:ext cx="7010400" cy="784830"/>
          </a:xfrm>
          <a:prstGeom prst="rect">
            <a:avLst/>
          </a:prstGeom>
        </p:spPr>
        <p:txBody>
          <a:bodyPr wrap="square">
            <a:spAutoFit/>
          </a:bodyPr>
          <a:lstStyle/>
          <a:p>
            <a:pPr algn="ctr">
              <a:spcBef>
                <a:spcPts val="1800"/>
              </a:spcBef>
              <a:buClr>
                <a:srgbClr val="FF9801"/>
              </a:buClr>
            </a:pPr>
            <a:r>
              <a:rPr lang="en-US" sz="1500" b="1" i="1" dirty="0">
                <a:solidFill>
                  <a:srgbClr val="FF9801"/>
                </a:solidFill>
                <a:latin typeface="Calibri" pitchFamily="34" charset="0"/>
              </a:rPr>
              <a:t>Recovery Capital = </a:t>
            </a:r>
            <a:r>
              <a:rPr lang="en-US" sz="1500" i="1" dirty="0">
                <a:solidFill>
                  <a:srgbClr val="FF9801"/>
                </a:solidFill>
                <a:latin typeface="Calibri" pitchFamily="34" charset="0"/>
              </a:rPr>
              <a:t>internal and external resources (at personal, family and community levels) that can be mobilized to initiate and sustain long-term recovery from severe AOD problems (</a:t>
            </a:r>
            <a:r>
              <a:rPr lang="en-US" sz="1500" i="1" dirty="0" err="1">
                <a:solidFill>
                  <a:srgbClr val="FF9801"/>
                </a:solidFill>
                <a:latin typeface="Calibri" pitchFamily="34" charset="0"/>
              </a:rPr>
              <a:t>Granfield</a:t>
            </a:r>
            <a:r>
              <a:rPr lang="en-US" sz="1500" i="1" dirty="0">
                <a:solidFill>
                  <a:srgbClr val="FF9801"/>
                </a:solidFill>
                <a:latin typeface="Calibri" pitchFamily="34" charset="0"/>
              </a:rPr>
              <a:t> &amp; Cloud, 1999; White &amp; Cloud, 2008)</a:t>
            </a:r>
          </a:p>
        </p:txBody>
      </p:sp>
      <p:sp>
        <p:nvSpPr>
          <p:cNvPr id="9" name="TextBox 8"/>
          <p:cNvSpPr txBox="1"/>
          <p:nvPr/>
        </p:nvSpPr>
        <p:spPr>
          <a:xfrm>
            <a:off x="4640318" y="3186713"/>
            <a:ext cx="3657600" cy="323165"/>
          </a:xfrm>
          <a:prstGeom prst="rect">
            <a:avLst/>
          </a:prstGeom>
          <a:noFill/>
        </p:spPr>
        <p:txBody>
          <a:bodyPr wrap="square" rtlCol="0">
            <a:spAutoFit/>
          </a:bodyPr>
          <a:lstStyle/>
          <a:p>
            <a:r>
              <a:rPr lang="en-US" sz="1500" b="1" dirty="0" smtClean="0">
                <a:solidFill>
                  <a:srgbClr val="545C68"/>
                </a:solidFill>
              </a:rPr>
              <a:t>FAMILY/SOCIAL RECOVERY CAPITAL</a:t>
            </a:r>
            <a:endParaRPr lang="en-US" sz="900" dirty="0">
              <a:solidFill>
                <a:srgbClr val="545C68"/>
              </a:solidFill>
            </a:endParaRPr>
          </a:p>
        </p:txBody>
      </p:sp>
      <p:cxnSp>
        <p:nvCxnSpPr>
          <p:cNvPr id="10" name="Straight Connector 9"/>
          <p:cNvCxnSpPr/>
          <p:nvPr/>
        </p:nvCxnSpPr>
        <p:spPr>
          <a:xfrm flipV="1">
            <a:off x="4716518" y="3694093"/>
            <a:ext cx="3478815" cy="447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40318" y="3846493"/>
            <a:ext cx="3665482" cy="954107"/>
          </a:xfrm>
          <a:prstGeom prst="rect">
            <a:avLst/>
          </a:prstGeom>
          <a:noFill/>
        </p:spPr>
        <p:txBody>
          <a:bodyPr wrap="square" rtlCol="0">
            <a:spAutoFit/>
          </a:bodyPr>
          <a:lstStyle/>
          <a:p>
            <a:pPr marL="171450" indent="-171450">
              <a:spcBef>
                <a:spcPts val="1800"/>
              </a:spcBef>
              <a:buClr>
                <a:srgbClr val="FF9801"/>
              </a:buClr>
              <a:buFont typeface="Courier New"/>
              <a:buChar char="o"/>
            </a:pPr>
            <a:r>
              <a:rPr lang="en-US" sz="1400" dirty="0">
                <a:solidFill>
                  <a:srgbClr val="545C68"/>
                </a:solidFill>
                <a:latin typeface="+mn-lt"/>
              </a:rPr>
              <a:t>encompasses recovery-supportive intimate relationships, family and kinship relationships (defined as family of choice), and social relationships </a:t>
            </a:r>
          </a:p>
        </p:txBody>
      </p:sp>
      <p:pic>
        <p:nvPicPr>
          <p:cNvPr id="3" name="Picture 2" descr="MP90038638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971800"/>
            <a:ext cx="3657600" cy="2444496"/>
          </a:xfrm>
          <a:prstGeom prst="rect">
            <a:avLst/>
          </a:prstGeom>
          <a:ln>
            <a:solidFill>
              <a:srgbClr val="FF9801"/>
            </a:solidFill>
          </a:ln>
        </p:spPr>
      </p:pic>
    </p:spTree>
    <p:extLst>
      <p:ext uri="{BB962C8B-B14F-4D97-AF65-F5344CB8AC3E}">
        <p14:creationId xmlns:p14="http://schemas.microsoft.com/office/powerpoint/2010/main" val="8658183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406400"/>
          </a:xfrm>
        </p:spPr>
        <p:txBody>
          <a:bodyPr>
            <a:normAutofit/>
          </a:bodyPr>
          <a:lstStyle/>
          <a:p>
            <a:r>
              <a:rPr lang="en-US" sz="1600" b="1" dirty="0" smtClean="0">
                <a:solidFill>
                  <a:srgbClr val="FF9801"/>
                </a:solidFill>
              </a:rPr>
              <a:t>A presentation by NAADAC, the Association for Addiction Professionals</a:t>
            </a:r>
            <a:endParaRPr lang="en-US" sz="1600" b="1" dirty="0">
              <a:solidFill>
                <a:srgbClr val="FF9801"/>
              </a:solidFill>
            </a:endParaRPr>
          </a:p>
        </p:txBody>
      </p:sp>
      <p:pic>
        <p:nvPicPr>
          <p:cNvPr id="7" name="Picture 6" descr="NEWLOGO+we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914400"/>
            <a:ext cx="454960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658638"/>
            <a:ext cx="4343400" cy="193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685800" y="3175000"/>
            <a:ext cx="7772400" cy="40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rgbClr val="FF9801"/>
                </a:solidFill>
              </a:rPr>
              <a:t>Hosted by our Technology Partner</a:t>
            </a:r>
            <a:endParaRPr lang="en-US" sz="1600" b="1" dirty="0">
              <a:solidFill>
                <a:srgbClr val="FF9801"/>
              </a:solidFill>
            </a:endParaRPr>
          </a:p>
        </p:txBody>
      </p:sp>
      <p:pic>
        <p:nvPicPr>
          <p:cNvPr id="6" name="Picture 5" descr="05_You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9600" y="5104216"/>
            <a:ext cx="826539" cy="839384"/>
          </a:xfrm>
          <a:prstGeom prst="rect">
            <a:avLst/>
          </a:prstGeom>
        </p:spPr>
      </p:pic>
    </p:spTree>
    <p:extLst>
      <p:ext uri="{BB962C8B-B14F-4D97-AF65-F5344CB8AC3E}">
        <p14:creationId xmlns:p14="http://schemas.microsoft.com/office/powerpoint/2010/main" val="358889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b="1" dirty="0" smtClean="0">
                <a:solidFill>
                  <a:srgbClr val="FF9801"/>
                </a:solidFill>
                <a:latin typeface="Nexa Light"/>
              </a:rPr>
              <a:t>RECOVERY </a:t>
            </a:r>
            <a:r>
              <a:rPr lang="en-US" sz="2200" dirty="0" smtClean="0">
                <a:solidFill>
                  <a:srgbClr val="545C68"/>
                </a:solidFill>
                <a:latin typeface="Nexa Light"/>
              </a:rPr>
              <a:t>CAPITAL (RC)</a:t>
            </a:r>
            <a:endParaRPr lang="en-US" sz="2200" dirty="0" smtClean="0">
              <a:solidFill>
                <a:srgbClr val="545C68"/>
              </a:solidFill>
              <a:latin typeface="Nexa Bold"/>
            </a:endParaRPr>
          </a:p>
        </p:txBody>
      </p:sp>
      <p:grpSp>
        <p:nvGrpSpPr>
          <p:cNvPr id="57346" name="Group 73"/>
          <p:cNvGrpSpPr>
            <a:grpSpLocks/>
          </p:cNvGrpSpPr>
          <p:nvPr/>
        </p:nvGrpSpPr>
        <p:grpSpPr bwMode="auto">
          <a:xfrm>
            <a:off x="2514600" y="685800"/>
            <a:ext cx="4038600" cy="6096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66800" y="1905000"/>
            <a:ext cx="7010400" cy="784830"/>
          </a:xfrm>
          <a:prstGeom prst="rect">
            <a:avLst/>
          </a:prstGeom>
        </p:spPr>
        <p:txBody>
          <a:bodyPr wrap="square">
            <a:spAutoFit/>
          </a:bodyPr>
          <a:lstStyle/>
          <a:p>
            <a:pPr algn="ctr">
              <a:spcBef>
                <a:spcPts val="1800"/>
              </a:spcBef>
              <a:buClr>
                <a:srgbClr val="FF9801"/>
              </a:buClr>
            </a:pPr>
            <a:r>
              <a:rPr lang="en-US" sz="1500" b="1" i="1" dirty="0" smtClean="0">
                <a:solidFill>
                  <a:srgbClr val="FF9801"/>
                </a:solidFill>
                <a:latin typeface="Calibri" pitchFamily="34" charset="0"/>
              </a:rPr>
              <a:t>Recovery Capital = </a:t>
            </a:r>
            <a:r>
              <a:rPr lang="en-US" sz="1500" i="1" dirty="0" smtClean="0">
                <a:solidFill>
                  <a:srgbClr val="FF9801"/>
                </a:solidFill>
                <a:latin typeface="Calibri" pitchFamily="34" charset="0"/>
              </a:rPr>
              <a:t>internal </a:t>
            </a:r>
            <a:r>
              <a:rPr lang="en-US" sz="1500" i="1" dirty="0">
                <a:solidFill>
                  <a:srgbClr val="FF9801"/>
                </a:solidFill>
                <a:latin typeface="Calibri" pitchFamily="34" charset="0"/>
              </a:rPr>
              <a:t>and external resources (at personal, family and community levels) that can be mobilized to initiate and sustain long-term recovery from severe AOD problems (</a:t>
            </a:r>
            <a:r>
              <a:rPr lang="en-US" sz="1500" i="1" dirty="0" err="1">
                <a:solidFill>
                  <a:srgbClr val="FF9801"/>
                </a:solidFill>
                <a:latin typeface="Calibri" pitchFamily="34" charset="0"/>
              </a:rPr>
              <a:t>Granfield</a:t>
            </a:r>
            <a:r>
              <a:rPr lang="en-US" sz="1500" i="1" dirty="0">
                <a:solidFill>
                  <a:srgbClr val="FF9801"/>
                </a:solidFill>
                <a:latin typeface="Calibri" pitchFamily="34" charset="0"/>
              </a:rPr>
              <a:t> &amp; Cloud, 1999; White &amp; Cloud, 2008)</a:t>
            </a:r>
          </a:p>
        </p:txBody>
      </p:sp>
      <p:sp>
        <p:nvSpPr>
          <p:cNvPr id="9" name="TextBox 8"/>
          <p:cNvSpPr txBox="1"/>
          <p:nvPr/>
        </p:nvSpPr>
        <p:spPr>
          <a:xfrm>
            <a:off x="4572000" y="2997820"/>
            <a:ext cx="3581400" cy="323165"/>
          </a:xfrm>
          <a:prstGeom prst="rect">
            <a:avLst/>
          </a:prstGeom>
          <a:noFill/>
        </p:spPr>
        <p:txBody>
          <a:bodyPr wrap="square" rtlCol="0">
            <a:spAutoFit/>
          </a:bodyPr>
          <a:lstStyle/>
          <a:p>
            <a:r>
              <a:rPr lang="en-US" sz="1500" b="1" dirty="0" smtClean="0">
                <a:solidFill>
                  <a:srgbClr val="545C68"/>
                </a:solidFill>
              </a:rPr>
              <a:t>COMMUNITY RECOVERY CAPITAL</a:t>
            </a:r>
            <a:endParaRPr lang="en-US" sz="900" dirty="0">
              <a:solidFill>
                <a:srgbClr val="545C68"/>
              </a:solidFill>
            </a:endParaRPr>
          </a:p>
        </p:txBody>
      </p:sp>
      <p:cxnSp>
        <p:nvCxnSpPr>
          <p:cNvPr id="10" name="Straight Connector 9"/>
          <p:cNvCxnSpPr/>
          <p:nvPr/>
        </p:nvCxnSpPr>
        <p:spPr>
          <a:xfrm flipV="1">
            <a:off x="4658711" y="3505200"/>
            <a:ext cx="3478815" cy="447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64118" y="3657600"/>
            <a:ext cx="3665482" cy="2046714"/>
          </a:xfrm>
          <a:prstGeom prst="rect">
            <a:avLst/>
          </a:prstGeom>
          <a:noFill/>
        </p:spPr>
        <p:txBody>
          <a:bodyPr wrap="square" rtlCol="0">
            <a:spAutoFit/>
          </a:bodyPr>
          <a:lstStyle/>
          <a:p>
            <a:pPr marL="171450" indent="-171450">
              <a:spcBef>
                <a:spcPts val="1800"/>
              </a:spcBef>
              <a:buClr>
                <a:srgbClr val="FF9801"/>
              </a:buClr>
              <a:buFont typeface="Courier New"/>
              <a:buChar char="o"/>
            </a:pPr>
            <a:r>
              <a:rPr lang="en-US" sz="1400" dirty="0" smtClean="0">
                <a:solidFill>
                  <a:srgbClr val="545C68"/>
                </a:solidFill>
                <a:latin typeface="+mn-lt"/>
              </a:rPr>
              <a:t>Encompasses </a:t>
            </a:r>
            <a:r>
              <a:rPr lang="en-US" sz="1400" dirty="0">
                <a:solidFill>
                  <a:srgbClr val="545C68"/>
                </a:solidFill>
                <a:latin typeface="+mn-lt"/>
              </a:rPr>
              <a:t>community attitudes/policies/resources that promote the prevention and resolution of AOD problems.  </a:t>
            </a:r>
          </a:p>
          <a:p>
            <a:pPr marL="171450" indent="-171450">
              <a:spcBef>
                <a:spcPts val="1800"/>
              </a:spcBef>
              <a:buClr>
                <a:srgbClr val="FF9801"/>
              </a:buClr>
              <a:buFont typeface="Courier New"/>
              <a:buChar char="o"/>
            </a:pPr>
            <a:r>
              <a:rPr lang="en-US" sz="1400" dirty="0">
                <a:solidFill>
                  <a:srgbClr val="545C68"/>
                </a:solidFill>
                <a:latin typeface="+mn-lt"/>
              </a:rPr>
              <a:t>Cultural capital is a form of community capital, e.g., local availability of culturally-prescribed pathways of recovery that resonate with particular individuals and families</a:t>
            </a:r>
          </a:p>
        </p:txBody>
      </p:sp>
      <p:pic>
        <p:nvPicPr>
          <p:cNvPr id="13" name="Picture 12" descr="Supportgrou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048000"/>
            <a:ext cx="2819400" cy="2607945"/>
          </a:xfrm>
          <a:prstGeom prst="rect">
            <a:avLst/>
          </a:prstGeom>
          <a:ln>
            <a:solidFill>
              <a:srgbClr val="FF9801"/>
            </a:solidFill>
          </a:ln>
        </p:spPr>
      </p:pic>
    </p:spTree>
    <p:extLst>
      <p:ext uri="{BB962C8B-B14F-4D97-AF65-F5344CB8AC3E}">
        <p14:creationId xmlns:p14="http://schemas.microsoft.com/office/powerpoint/2010/main" val="86581831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1219200" y="609600"/>
            <a:ext cx="6705600" cy="860425"/>
          </a:xfrm>
        </p:spPr>
        <p:txBody>
          <a:bodyPr/>
          <a:lstStyle/>
          <a:p>
            <a:r>
              <a:rPr lang="en-US" sz="2200" b="1" dirty="0" smtClean="0">
                <a:solidFill>
                  <a:srgbClr val="FF9801"/>
                </a:solidFill>
                <a:latin typeface="Nexa Light"/>
              </a:rPr>
              <a:t>ROLE OF RECOVERY CAPITAL </a:t>
            </a:r>
            <a:r>
              <a:rPr lang="en-US" sz="2200" dirty="0" smtClean="0">
                <a:solidFill>
                  <a:srgbClr val="545C68"/>
                </a:solidFill>
                <a:latin typeface="Nexa Light"/>
              </a:rPr>
              <a:t>IN PREDICTING LONG-TERM RECOVERY OUTCOMES</a:t>
            </a:r>
            <a:endParaRPr lang="en-US" sz="2200" dirty="0" smtClean="0">
              <a:solidFill>
                <a:srgbClr val="545C68"/>
              </a:solidFill>
              <a:latin typeface="Nexa Bold"/>
            </a:endParaRPr>
          </a:p>
        </p:txBody>
      </p:sp>
      <p:grpSp>
        <p:nvGrpSpPr>
          <p:cNvPr id="57346" name="Group 73"/>
          <p:cNvGrpSpPr>
            <a:grpSpLocks/>
          </p:cNvGrpSpPr>
          <p:nvPr/>
        </p:nvGrpSpPr>
        <p:grpSpPr bwMode="auto">
          <a:xfrm>
            <a:off x="1066800" y="609600"/>
            <a:ext cx="6934200" cy="8382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990600" y="2084725"/>
            <a:ext cx="7162800" cy="3631763"/>
          </a:xfrm>
          <a:prstGeom prst="rect">
            <a:avLst/>
          </a:prstGeom>
          <a:noFill/>
          <a:ln w="9525">
            <a:noFill/>
            <a:miter lim="800000"/>
            <a:headEnd/>
            <a:tailEnd/>
          </a:ln>
        </p:spPr>
        <p:txBody>
          <a:bodyPr wrap="square">
            <a:spAutoFit/>
          </a:bodyPr>
          <a:lstStyle/>
          <a:p>
            <a:pPr marL="395288" indent="-395288">
              <a:spcBef>
                <a:spcPts val="1800"/>
              </a:spcBef>
              <a:buClr>
                <a:srgbClr val="FF9801"/>
              </a:buClr>
              <a:buFont typeface="Courier New" pitchFamily="49" charset="0"/>
              <a:buChar char="o"/>
            </a:pPr>
            <a:r>
              <a:rPr lang="en-US" sz="2000" dirty="0">
                <a:solidFill>
                  <a:srgbClr val="545C68"/>
                </a:solidFill>
                <a:latin typeface="Calibri" pitchFamily="34" charset="0"/>
              </a:rPr>
              <a:t>Science is confirming what front-line addiction professionals have long known:   “environmental factors can augment or nullify the short-term influence of an intervention” </a:t>
            </a:r>
            <a:r>
              <a:rPr lang="en-US" sz="1600" dirty="0">
                <a:solidFill>
                  <a:srgbClr val="FF9801"/>
                </a:solidFill>
                <a:latin typeface="Calibri" pitchFamily="34" charset="0"/>
              </a:rPr>
              <a:t>(Moos, 2003, p. 3; Humphreys, Moos &amp; Cohen, 1997).</a:t>
            </a:r>
            <a:r>
              <a:rPr lang="en-US" sz="2000" dirty="0">
                <a:solidFill>
                  <a:srgbClr val="545C68"/>
                </a:solidFill>
                <a:latin typeface="Calibri" pitchFamily="34" charset="0"/>
              </a:rPr>
              <a:t>  </a:t>
            </a:r>
          </a:p>
          <a:p>
            <a:pPr marL="395288" indent="-395288">
              <a:spcBef>
                <a:spcPts val="1800"/>
              </a:spcBef>
              <a:buClr>
                <a:srgbClr val="FF9801"/>
              </a:buClr>
              <a:buFont typeface="Courier New" pitchFamily="49" charset="0"/>
              <a:buChar char="o"/>
            </a:pPr>
            <a:r>
              <a:rPr lang="en-US" sz="2000" dirty="0">
                <a:solidFill>
                  <a:srgbClr val="545C68"/>
                </a:solidFill>
                <a:latin typeface="Calibri" pitchFamily="34" charset="0"/>
              </a:rPr>
              <a:t>Therapeutic processes in addiction treatment must encompass more than a strictly clinical intervention </a:t>
            </a:r>
            <a:r>
              <a:rPr lang="en-US" sz="1600" dirty="0">
                <a:solidFill>
                  <a:srgbClr val="FF9801"/>
                </a:solidFill>
                <a:latin typeface="Calibri" pitchFamily="34" charset="0"/>
              </a:rPr>
              <a:t>(Simpson, 2004).  </a:t>
            </a:r>
            <a:endParaRPr lang="en-US" sz="2000" dirty="0">
              <a:solidFill>
                <a:srgbClr val="FF9801"/>
              </a:solidFill>
              <a:latin typeface="Calibri" pitchFamily="34" charset="0"/>
            </a:endParaRPr>
          </a:p>
          <a:p>
            <a:pPr marL="395288" indent="-395288">
              <a:spcBef>
                <a:spcPts val="1800"/>
              </a:spcBef>
              <a:buClr>
                <a:srgbClr val="FF9801"/>
              </a:buClr>
              <a:buFont typeface="Courier New" pitchFamily="49" charset="0"/>
              <a:buChar char="o"/>
            </a:pPr>
            <a:r>
              <a:rPr lang="en-US" sz="2000" dirty="0">
                <a:solidFill>
                  <a:srgbClr val="545C68"/>
                </a:solidFill>
                <a:latin typeface="Calibri" pitchFamily="34" charset="0"/>
              </a:rPr>
              <a:t>Strategies that target family and community recovery capital can elevate long-term recovery outcomes and elevate the quality of life of individuals and families in long-term recovery </a:t>
            </a:r>
            <a:r>
              <a:rPr lang="en-US" sz="1600" dirty="0">
                <a:solidFill>
                  <a:srgbClr val="FF9801"/>
                </a:solidFill>
                <a:latin typeface="Calibri" pitchFamily="34" charset="0"/>
              </a:rPr>
              <a:t>(White, 2009).</a:t>
            </a:r>
          </a:p>
        </p:txBody>
      </p:sp>
    </p:spTree>
    <p:extLst>
      <p:ext uri="{BB962C8B-B14F-4D97-AF65-F5344CB8AC3E}">
        <p14:creationId xmlns:p14="http://schemas.microsoft.com/office/powerpoint/2010/main" val="272893745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438400"/>
            <a:ext cx="7239000" cy="2286000"/>
          </a:xfrm>
        </p:spPr>
        <p:txBody>
          <a:bodyPr>
            <a:normAutofit fontScale="90000"/>
          </a:bodyPr>
          <a:lstStyle/>
          <a:p>
            <a:r>
              <a:rPr lang="en-US" sz="3000" dirty="0" smtClean="0">
                <a:solidFill>
                  <a:srgbClr val="545C68"/>
                </a:solidFill>
                <a:latin typeface="Nexa Light" pitchFamily="50" charset="0"/>
              </a:rPr>
              <a:t>AUDIENCE POLLING QUESTION</a:t>
            </a:r>
            <a:br>
              <a:rPr lang="en-US" sz="3000" dirty="0" smtClean="0">
                <a:solidFill>
                  <a:srgbClr val="545C68"/>
                </a:solidFill>
                <a:latin typeface="Nexa Light" pitchFamily="50" charset="0"/>
              </a:rPr>
            </a:br>
            <a:r>
              <a:rPr lang="en-US" sz="3000" dirty="0" smtClean="0">
                <a:solidFill>
                  <a:srgbClr val="545C68"/>
                </a:solidFill>
                <a:latin typeface="Nexa Light" pitchFamily="50" charset="0"/>
              </a:rPr>
              <a:t/>
            </a:r>
            <a:br>
              <a:rPr lang="en-US" sz="3000" dirty="0" smtClean="0">
                <a:solidFill>
                  <a:srgbClr val="545C68"/>
                </a:solidFill>
                <a:latin typeface="Nexa Light" pitchFamily="50" charset="0"/>
              </a:rPr>
            </a:br>
            <a:r>
              <a:rPr lang="en-US" sz="3000" dirty="0" smtClean="0">
                <a:solidFill>
                  <a:srgbClr val="FF9801"/>
                </a:solidFill>
                <a:latin typeface="Nexa Light" pitchFamily="50" charset="0"/>
              </a:rPr>
              <a:t>Does </a:t>
            </a:r>
            <a:r>
              <a:rPr lang="en-US" sz="3000" dirty="0">
                <a:solidFill>
                  <a:srgbClr val="FF9801"/>
                </a:solidFill>
                <a:latin typeface="Nexa Light" pitchFamily="50" charset="0"/>
              </a:rPr>
              <a:t>your organization have one or more staff/volunteer positions dedicated to increasing recovery support resources in the communities you serve</a:t>
            </a:r>
            <a:r>
              <a:rPr lang="en-US" sz="3000" dirty="0" smtClean="0">
                <a:solidFill>
                  <a:srgbClr val="FF9801"/>
                </a:solidFill>
                <a:latin typeface="Nexa Light" pitchFamily="50" charset="0"/>
              </a:rPr>
              <a:t>?</a:t>
            </a:r>
            <a:endParaRPr lang="en-US" sz="3000" dirty="0">
              <a:solidFill>
                <a:srgbClr val="FF9801"/>
              </a:solidFill>
              <a:latin typeface="Nexa Light" pitchFamily="50" charset="0"/>
            </a:endParaRPr>
          </a:p>
        </p:txBody>
      </p:sp>
      <p:grpSp>
        <p:nvGrpSpPr>
          <p:cNvPr id="3" name="Group 5"/>
          <p:cNvGrpSpPr/>
          <p:nvPr/>
        </p:nvGrpSpPr>
        <p:grpSpPr>
          <a:xfrm>
            <a:off x="838200" y="3024182"/>
            <a:ext cx="7543800" cy="2005018"/>
            <a:chOff x="3373820" y="2387816"/>
            <a:chExt cx="2463087" cy="762004"/>
          </a:xfrm>
        </p:grpSpPr>
        <p:pic>
          <p:nvPicPr>
            <p:cNvPr id="4" name="Picture 3" descr="03_Braket_Single.png"/>
            <p:cNvPicPr>
              <a:picLocks noChangeAspect="1"/>
            </p:cNvPicPr>
            <p:nvPr/>
          </p:nvPicPr>
          <p:blipFill>
            <a:blip r:embed="rId2" cstate="print"/>
            <a:stretch>
              <a:fillRect/>
            </a:stretch>
          </p:blipFill>
          <p:spPr>
            <a:xfrm>
              <a:off x="3373820" y="2387816"/>
              <a:ext cx="100887" cy="762004"/>
            </a:xfrm>
            <a:prstGeom prst="rect">
              <a:avLst/>
            </a:prstGeom>
          </p:spPr>
        </p:pic>
        <p:pic>
          <p:nvPicPr>
            <p:cNvPr id="5" name="Picture 4" descr="03_Braket_Single.png"/>
            <p:cNvPicPr>
              <a:picLocks noChangeAspect="1"/>
            </p:cNvPicPr>
            <p:nvPr/>
          </p:nvPicPr>
          <p:blipFill>
            <a:blip r:embed="rId2" cstate="print"/>
            <a:stretch>
              <a:fillRect/>
            </a:stretch>
          </p:blipFill>
          <p:spPr>
            <a:xfrm rot="10800000">
              <a:off x="5736020" y="2387816"/>
              <a:ext cx="100887" cy="762004"/>
            </a:xfrm>
            <a:prstGeom prst="rect">
              <a:avLst/>
            </a:prstGeom>
          </p:spPr>
        </p:pic>
      </p:grpSp>
      <p:pic>
        <p:nvPicPr>
          <p:cNvPr id="7" name="Picture 6" descr="05_Your-Logo.png"/>
          <p:cNvPicPr>
            <a:picLocks noChangeAspect="1"/>
          </p:cNvPicPr>
          <p:nvPr/>
        </p:nvPicPr>
        <p:blipFill>
          <a:blip r:embed="rId3" cstate="print"/>
          <a:stretch>
            <a:fillRect/>
          </a:stretch>
        </p:blipFill>
        <p:spPr>
          <a:xfrm>
            <a:off x="3810000" y="685800"/>
            <a:ext cx="1524000" cy="1547684"/>
          </a:xfrm>
          <a:prstGeom prst="rect">
            <a:avLst/>
          </a:prstGeom>
        </p:spPr>
      </p:pic>
    </p:spTree>
    <p:extLst>
      <p:ext uri="{BB962C8B-B14F-4D97-AF65-F5344CB8AC3E}">
        <p14:creationId xmlns:p14="http://schemas.microsoft.com/office/powerpoint/2010/main" val="192145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b="1" dirty="0" smtClean="0">
                <a:solidFill>
                  <a:srgbClr val="FF9801"/>
                </a:solidFill>
                <a:latin typeface="Nexa Light"/>
              </a:rPr>
              <a:t>RECOVERY CAPITAL</a:t>
            </a:r>
            <a:r>
              <a:rPr lang="en-US" sz="2200" dirty="0">
                <a:solidFill>
                  <a:srgbClr val="545C68"/>
                </a:solidFill>
                <a:latin typeface="Nexa Light"/>
              </a:rPr>
              <a:t> </a:t>
            </a:r>
            <a:r>
              <a:rPr lang="en-US" sz="2200" dirty="0" smtClean="0">
                <a:solidFill>
                  <a:srgbClr val="545C68"/>
                </a:solidFill>
                <a:latin typeface="Nexa Light"/>
              </a:rPr>
              <a:t>PRESCRIPTIONS</a:t>
            </a:r>
            <a:endParaRPr lang="en-US" sz="2200" dirty="0" smtClean="0">
              <a:solidFill>
                <a:srgbClr val="545C68"/>
              </a:solidFill>
              <a:latin typeface="Nexa Bold"/>
            </a:endParaRPr>
          </a:p>
        </p:txBody>
      </p:sp>
      <p:grpSp>
        <p:nvGrpSpPr>
          <p:cNvPr id="57346" name="Group 73"/>
          <p:cNvGrpSpPr>
            <a:grpSpLocks/>
          </p:cNvGrpSpPr>
          <p:nvPr/>
        </p:nvGrpSpPr>
        <p:grpSpPr bwMode="auto">
          <a:xfrm>
            <a:off x="1752600" y="685800"/>
            <a:ext cx="5638800" cy="6096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914400" y="2084725"/>
            <a:ext cx="7620000" cy="3585597"/>
          </a:xfrm>
          <a:prstGeom prst="rect">
            <a:avLst/>
          </a:prstGeom>
          <a:noFill/>
          <a:ln w="9525">
            <a:noFill/>
            <a:miter lim="800000"/>
            <a:headEnd/>
            <a:tailEnd/>
          </a:ln>
        </p:spPr>
        <p:txBody>
          <a:bodyPr wrap="square">
            <a:spAutoFit/>
          </a:bodyPr>
          <a:lstStyle/>
          <a:p>
            <a:pPr marL="342900" indent="-342900">
              <a:spcBef>
                <a:spcPts val="600"/>
              </a:spcBef>
              <a:buClr>
                <a:srgbClr val="FF9801"/>
              </a:buClr>
              <a:buFont typeface="+mj-lt"/>
              <a:buAutoNum type="arabicParenR"/>
            </a:pPr>
            <a:r>
              <a:rPr lang="en-US" sz="1600" dirty="0" smtClean="0">
                <a:solidFill>
                  <a:srgbClr val="545C68"/>
                </a:solidFill>
                <a:latin typeface="Calibri" pitchFamily="34" charset="0"/>
              </a:rPr>
              <a:t>Support </a:t>
            </a:r>
            <a:r>
              <a:rPr lang="en-US" sz="1600" dirty="0">
                <a:solidFill>
                  <a:srgbClr val="545C68"/>
                </a:solidFill>
                <a:latin typeface="Calibri" pitchFamily="34" charset="0"/>
              </a:rPr>
              <a:t>screening and brief intervention (SBI) programs that reach people before their recovery capital is depleted</a:t>
            </a:r>
          </a:p>
          <a:p>
            <a:pPr marL="919163" lvl="1" indent="-290513">
              <a:spcBef>
                <a:spcPts val="600"/>
              </a:spcBef>
              <a:buClr>
                <a:srgbClr val="FF9801"/>
              </a:buClr>
              <a:buFont typeface="Courier New" pitchFamily="49" charset="0"/>
              <a:buChar char="o"/>
            </a:pPr>
            <a:r>
              <a:rPr lang="en-US" sz="1600" i="1" dirty="0" err="1" smtClean="0">
                <a:solidFill>
                  <a:srgbClr val="FF9801"/>
                </a:solidFill>
                <a:latin typeface="Calibri" pitchFamily="34" charset="0"/>
              </a:rPr>
              <a:t>Precovery</a:t>
            </a:r>
            <a:r>
              <a:rPr lang="en-US" sz="1600" i="1" dirty="0">
                <a:solidFill>
                  <a:srgbClr val="FF9801"/>
                </a:solidFill>
                <a:latin typeface="Calibri" pitchFamily="34" charset="0"/>
              </a:rPr>
              <a:t>: Engaging and motivating people at pre-action stages of change </a:t>
            </a:r>
          </a:p>
          <a:p>
            <a:pPr marL="338138" indent="-338138">
              <a:spcBef>
                <a:spcPts val="600"/>
              </a:spcBef>
              <a:buClr>
                <a:srgbClr val="FF9801"/>
              </a:buClr>
              <a:buFont typeface="+mj-lt"/>
              <a:buAutoNum type="arabicParenR" startAt="2"/>
            </a:pPr>
            <a:r>
              <a:rPr lang="en-US" sz="1600" dirty="0" smtClean="0">
                <a:solidFill>
                  <a:srgbClr val="545C68"/>
                </a:solidFill>
                <a:latin typeface="Calibri" pitchFamily="34" charset="0"/>
              </a:rPr>
              <a:t>Engage </a:t>
            </a:r>
            <a:r>
              <a:rPr lang="en-US" sz="1600" dirty="0">
                <a:solidFill>
                  <a:srgbClr val="545C68"/>
                </a:solidFill>
                <a:latin typeface="Calibri" pitchFamily="34" charset="0"/>
              </a:rPr>
              <a:t>people with low recovery capital through aggressive community outreach.  </a:t>
            </a:r>
          </a:p>
          <a:p>
            <a:pPr marL="338138" indent="-338138">
              <a:spcBef>
                <a:spcPts val="600"/>
              </a:spcBef>
              <a:buClr>
                <a:srgbClr val="FF9801"/>
              </a:buClr>
              <a:buFont typeface="+mj-lt"/>
              <a:buAutoNum type="arabicParenR" startAt="2"/>
            </a:pPr>
            <a:r>
              <a:rPr lang="en-US" sz="1600" dirty="0" smtClean="0">
                <a:solidFill>
                  <a:srgbClr val="545C68"/>
                </a:solidFill>
                <a:latin typeface="Calibri" pitchFamily="34" charset="0"/>
              </a:rPr>
              <a:t>Focus </a:t>
            </a:r>
            <a:r>
              <a:rPr lang="en-US" sz="1600" dirty="0">
                <a:solidFill>
                  <a:srgbClr val="545C68"/>
                </a:solidFill>
                <a:latin typeface="Calibri" pitchFamily="34" charset="0"/>
              </a:rPr>
              <a:t>on hope as a recovery catalyst, e.g., myth of “hitting bottom”; pull (hope) forces versus push (pain) forces 	</a:t>
            </a:r>
          </a:p>
          <a:p>
            <a:pPr marL="338138" indent="-338138">
              <a:spcBef>
                <a:spcPts val="600"/>
              </a:spcBef>
              <a:buClr>
                <a:srgbClr val="FF9801"/>
              </a:buClr>
              <a:buFont typeface="+mj-lt"/>
              <a:buAutoNum type="arabicParenR" startAt="2"/>
            </a:pPr>
            <a:r>
              <a:rPr lang="en-US" sz="1600" dirty="0" smtClean="0">
                <a:solidFill>
                  <a:srgbClr val="545C68"/>
                </a:solidFill>
                <a:latin typeface="Calibri" pitchFamily="34" charset="0"/>
              </a:rPr>
              <a:t>Assess </a:t>
            </a:r>
            <a:r>
              <a:rPr lang="en-US" sz="1600" dirty="0">
                <a:solidFill>
                  <a:srgbClr val="545C68"/>
                </a:solidFill>
                <a:latin typeface="Calibri" pitchFamily="34" charset="0"/>
              </a:rPr>
              <a:t>recovery capital on an ongoing basis, moving beyond pathology-based assessment technologies and monitoring RC over time</a:t>
            </a:r>
          </a:p>
          <a:p>
            <a:pPr marL="338138" indent="-338138">
              <a:spcBef>
                <a:spcPts val="600"/>
              </a:spcBef>
              <a:buClr>
                <a:srgbClr val="FF9801"/>
              </a:buClr>
              <a:buFont typeface="+mj-lt"/>
              <a:buAutoNum type="arabicParenR" startAt="2"/>
            </a:pPr>
            <a:r>
              <a:rPr lang="en-US" sz="1600" dirty="0" smtClean="0">
                <a:solidFill>
                  <a:srgbClr val="545C68"/>
                </a:solidFill>
                <a:latin typeface="Calibri" pitchFamily="34" charset="0"/>
              </a:rPr>
              <a:t>Use </a:t>
            </a:r>
            <a:r>
              <a:rPr lang="en-US" sz="1600" dirty="0">
                <a:solidFill>
                  <a:srgbClr val="545C68"/>
                </a:solidFill>
                <a:latin typeface="Calibri" pitchFamily="34" charset="0"/>
              </a:rPr>
              <a:t>RC  levels to help determine level of care placement decisions (See Matrix Below).</a:t>
            </a:r>
          </a:p>
          <a:p>
            <a:pPr marL="338138" indent="-338138">
              <a:spcBef>
                <a:spcPts val="600"/>
              </a:spcBef>
              <a:buClr>
                <a:srgbClr val="FF9801"/>
              </a:buClr>
              <a:buFont typeface="+mj-lt"/>
              <a:buAutoNum type="arabicParenR" startAt="2"/>
            </a:pPr>
            <a:r>
              <a:rPr lang="en-US" sz="1600" dirty="0" smtClean="0">
                <a:solidFill>
                  <a:srgbClr val="545C68"/>
                </a:solidFill>
                <a:latin typeface="Calibri" pitchFamily="34" charset="0"/>
              </a:rPr>
              <a:t>Embrace </a:t>
            </a:r>
            <a:r>
              <a:rPr lang="en-US" sz="1600" dirty="0">
                <a:solidFill>
                  <a:srgbClr val="545C68"/>
                </a:solidFill>
                <a:latin typeface="Calibri" pitchFamily="34" charset="0"/>
              </a:rPr>
              <a:t>program/professional roles in community recovery capital development</a:t>
            </a:r>
          </a:p>
          <a:p>
            <a:pPr marL="338138" indent="-338138">
              <a:spcBef>
                <a:spcPts val="600"/>
              </a:spcBef>
              <a:buClr>
                <a:srgbClr val="FF9801"/>
              </a:buClr>
              <a:buFont typeface="+mj-lt"/>
              <a:buAutoNum type="arabicParenR" startAt="2"/>
            </a:pPr>
            <a:r>
              <a:rPr lang="en-US" sz="1600" dirty="0" smtClean="0">
                <a:solidFill>
                  <a:srgbClr val="545C68"/>
                </a:solidFill>
                <a:latin typeface="Calibri" pitchFamily="34" charset="0"/>
              </a:rPr>
              <a:t>Use </a:t>
            </a:r>
            <a:r>
              <a:rPr lang="en-US" sz="1600" dirty="0">
                <a:solidFill>
                  <a:srgbClr val="545C68"/>
                </a:solidFill>
                <a:latin typeface="Calibri" pitchFamily="34" charset="0"/>
              </a:rPr>
              <a:t>RC measures to evaluation program/professional </a:t>
            </a:r>
            <a:r>
              <a:rPr lang="en-US" sz="1600" dirty="0" smtClean="0">
                <a:solidFill>
                  <a:srgbClr val="545C68"/>
                </a:solidFill>
                <a:latin typeface="Calibri" pitchFamily="34" charset="0"/>
              </a:rPr>
              <a:t>performance</a:t>
            </a:r>
            <a:endParaRPr lang="en-US" sz="1600" dirty="0">
              <a:solidFill>
                <a:srgbClr val="545C68"/>
              </a:solidFill>
              <a:latin typeface="Calibri" pitchFamily="34" charset="0"/>
            </a:endParaRPr>
          </a:p>
        </p:txBody>
      </p:sp>
    </p:spTree>
    <p:extLst>
      <p:ext uri="{BB962C8B-B14F-4D97-AF65-F5344CB8AC3E}">
        <p14:creationId xmlns:p14="http://schemas.microsoft.com/office/powerpoint/2010/main" val="272893745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b="1" dirty="0" smtClean="0">
                <a:solidFill>
                  <a:srgbClr val="FF9801"/>
                </a:solidFill>
                <a:latin typeface="Nexa Light"/>
              </a:rPr>
              <a:t>RECOVERY CAPITAL &amp; </a:t>
            </a:r>
            <a:br>
              <a:rPr lang="en-US" sz="2200" b="1" dirty="0" smtClean="0">
                <a:solidFill>
                  <a:srgbClr val="FF9801"/>
                </a:solidFill>
                <a:latin typeface="Nexa Light"/>
              </a:rPr>
            </a:br>
            <a:r>
              <a:rPr lang="en-US" sz="2200" dirty="0" smtClean="0">
                <a:solidFill>
                  <a:srgbClr val="545C68"/>
                </a:solidFill>
                <a:latin typeface="Nexa Light"/>
              </a:rPr>
              <a:t>LEVEL OF CARE PLACEMENT DECISIONS </a:t>
            </a:r>
            <a:endParaRPr lang="en-US" sz="2200" dirty="0" smtClean="0">
              <a:solidFill>
                <a:srgbClr val="545C68"/>
              </a:solidFill>
              <a:latin typeface="Nexa Bold"/>
            </a:endParaRPr>
          </a:p>
        </p:txBody>
      </p:sp>
      <p:grpSp>
        <p:nvGrpSpPr>
          <p:cNvPr id="57346" name="Group 73"/>
          <p:cNvGrpSpPr>
            <a:grpSpLocks/>
          </p:cNvGrpSpPr>
          <p:nvPr/>
        </p:nvGrpSpPr>
        <p:grpSpPr bwMode="auto">
          <a:xfrm>
            <a:off x="1447800" y="609600"/>
            <a:ext cx="6248400" cy="8382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graphicFrame>
        <p:nvGraphicFramePr>
          <p:cNvPr id="2" name="Diagram 1"/>
          <p:cNvGraphicFramePr/>
          <p:nvPr>
            <p:extLst>
              <p:ext uri="{D42A27DB-BD31-4B8C-83A1-F6EECF244321}">
                <p14:modId xmlns:p14="http://schemas.microsoft.com/office/powerpoint/2010/main" val="1804775378"/>
              </p:ext>
            </p:extLst>
          </p:nvPr>
        </p:nvGraphicFramePr>
        <p:xfrm>
          <a:off x="1524000" y="1727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p:cNvCxnSpPr/>
          <p:nvPr/>
        </p:nvCxnSpPr>
        <p:spPr>
          <a:xfrm>
            <a:off x="2819400" y="3352800"/>
            <a:ext cx="0" cy="914400"/>
          </a:xfrm>
          <a:prstGeom prst="straightConnector1">
            <a:avLst/>
          </a:prstGeom>
          <a:ln w="76200" cmpd="sng">
            <a:solidFill>
              <a:srgbClr val="FF980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324600" y="3352800"/>
            <a:ext cx="0" cy="914400"/>
          </a:xfrm>
          <a:prstGeom prst="straightConnector1">
            <a:avLst/>
          </a:prstGeom>
          <a:ln w="76200" cmpd="sng">
            <a:solidFill>
              <a:srgbClr val="FF980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114800" y="5410200"/>
            <a:ext cx="914400" cy="0"/>
          </a:xfrm>
          <a:prstGeom prst="straightConnector1">
            <a:avLst/>
          </a:prstGeom>
          <a:ln w="76200" cmpd="sng">
            <a:solidFill>
              <a:srgbClr val="FF980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114800" y="2819400"/>
            <a:ext cx="914400" cy="0"/>
          </a:xfrm>
          <a:prstGeom prst="straightConnector1">
            <a:avLst/>
          </a:prstGeom>
          <a:ln w="76200" cmpd="sng">
            <a:solidFill>
              <a:srgbClr val="FF980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93745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dirty="0" smtClean="0">
                <a:solidFill>
                  <a:srgbClr val="545C68"/>
                </a:solidFill>
                <a:latin typeface="Nexa Light"/>
              </a:rPr>
              <a:t>MEASURING </a:t>
            </a:r>
            <a:r>
              <a:rPr lang="en-US" sz="2200" b="1" dirty="0" smtClean="0">
                <a:solidFill>
                  <a:srgbClr val="FF9801"/>
                </a:solidFill>
                <a:latin typeface="Nexa Light"/>
              </a:rPr>
              <a:t>PERSONAL/FAMILY RECOVERY CAPITAL </a:t>
            </a:r>
            <a:endParaRPr lang="en-US" sz="2200" b="1" dirty="0" smtClean="0">
              <a:solidFill>
                <a:srgbClr val="FF9801"/>
              </a:solidFill>
              <a:latin typeface="Nexa Bold"/>
            </a:endParaRPr>
          </a:p>
        </p:txBody>
      </p:sp>
      <p:grpSp>
        <p:nvGrpSpPr>
          <p:cNvPr id="57346" name="Group 73"/>
          <p:cNvGrpSpPr>
            <a:grpSpLocks/>
          </p:cNvGrpSpPr>
          <p:nvPr/>
        </p:nvGrpSpPr>
        <p:grpSpPr bwMode="auto">
          <a:xfrm>
            <a:off x="685800" y="685800"/>
            <a:ext cx="7772400" cy="6096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685800" y="1727200"/>
            <a:ext cx="7772400" cy="254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3581400" y="2514600"/>
            <a:ext cx="4800600" cy="2400657"/>
          </a:xfrm>
          <a:prstGeom prst="rect">
            <a:avLst/>
          </a:prstGeom>
          <a:noFill/>
          <a:ln w="9525">
            <a:noFill/>
            <a:miter lim="800000"/>
            <a:headEnd/>
            <a:tailEnd/>
          </a:ln>
        </p:spPr>
        <p:txBody>
          <a:bodyPr wrap="square">
            <a:spAutoFit/>
          </a:bodyPr>
          <a:lstStyle/>
          <a:p>
            <a:pPr marL="395288" indent="-395288">
              <a:spcBef>
                <a:spcPts val="1800"/>
              </a:spcBef>
              <a:buClr>
                <a:srgbClr val="FF9801"/>
              </a:buClr>
              <a:buFont typeface="Courier New" pitchFamily="49" charset="0"/>
              <a:buChar char="o"/>
            </a:pPr>
            <a:r>
              <a:rPr lang="en-US" sz="2000" b="1" i="1" dirty="0" smtClean="0">
                <a:solidFill>
                  <a:srgbClr val="FF9801"/>
                </a:solidFill>
                <a:latin typeface="Calibri" pitchFamily="34" charset="0"/>
              </a:rPr>
              <a:t>Assessment </a:t>
            </a:r>
            <a:r>
              <a:rPr lang="en-US" sz="2000" b="1" i="1" dirty="0">
                <a:solidFill>
                  <a:srgbClr val="FF9801"/>
                </a:solidFill>
                <a:latin typeface="Calibri" pitchFamily="34" charset="0"/>
              </a:rPr>
              <a:t>of Recovery Capital Scale </a:t>
            </a:r>
          </a:p>
          <a:p>
            <a:pPr marL="395288" indent="-395288">
              <a:spcBef>
                <a:spcPts val="1800"/>
              </a:spcBef>
              <a:buClr>
                <a:srgbClr val="FF9801"/>
              </a:buClr>
              <a:buFont typeface="Courier New" pitchFamily="49" charset="0"/>
              <a:buChar char="o"/>
            </a:pPr>
            <a:r>
              <a:rPr lang="en-US" sz="2000" dirty="0" smtClean="0">
                <a:solidFill>
                  <a:srgbClr val="545C68"/>
                </a:solidFill>
                <a:latin typeface="Calibri" pitchFamily="34" charset="0"/>
              </a:rPr>
              <a:t>50-item </a:t>
            </a:r>
            <a:r>
              <a:rPr lang="en-US" sz="2000" dirty="0">
                <a:solidFill>
                  <a:srgbClr val="545C68"/>
                </a:solidFill>
                <a:latin typeface="Calibri" pitchFamily="34" charset="0"/>
              </a:rPr>
              <a:t>scale and scoring instructions posted at </a:t>
            </a:r>
            <a:r>
              <a:rPr lang="en-US" sz="2000" dirty="0" err="1">
                <a:solidFill>
                  <a:srgbClr val="545C68"/>
                </a:solidFill>
                <a:latin typeface="Calibri" pitchFamily="34" charset="0"/>
              </a:rPr>
              <a:t>www.williamwhitepapers.com</a:t>
            </a:r>
            <a:endParaRPr lang="en-US" sz="2000" dirty="0">
              <a:solidFill>
                <a:srgbClr val="545C68"/>
              </a:solidFill>
              <a:latin typeface="Calibri" pitchFamily="34" charset="0"/>
            </a:endParaRPr>
          </a:p>
          <a:p>
            <a:pPr marL="395288" indent="-395288">
              <a:spcBef>
                <a:spcPts val="1800"/>
              </a:spcBef>
              <a:buClr>
                <a:srgbClr val="FF9801"/>
              </a:buClr>
              <a:buFont typeface="Courier New" pitchFamily="49" charset="0"/>
              <a:buChar char="o"/>
            </a:pPr>
            <a:r>
              <a:rPr lang="en-US" sz="2000" dirty="0" smtClean="0">
                <a:solidFill>
                  <a:srgbClr val="545C68"/>
                </a:solidFill>
                <a:latin typeface="Calibri" pitchFamily="34" charset="0"/>
              </a:rPr>
              <a:t>Psychometrics </a:t>
            </a:r>
            <a:r>
              <a:rPr lang="en-US" sz="2000" dirty="0">
                <a:solidFill>
                  <a:srgbClr val="545C68"/>
                </a:solidFill>
                <a:latin typeface="Calibri" pitchFamily="34" charset="0"/>
              </a:rPr>
              <a:t>published in Drug and Alcohol Review (</a:t>
            </a:r>
            <a:r>
              <a:rPr lang="en-US" sz="2000" dirty="0" err="1">
                <a:solidFill>
                  <a:srgbClr val="545C68"/>
                </a:solidFill>
                <a:latin typeface="Calibri" pitchFamily="34" charset="0"/>
              </a:rPr>
              <a:t>Groshkova</a:t>
            </a:r>
            <a:r>
              <a:rPr lang="en-US" sz="2000" dirty="0">
                <a:solidFill>
                  <a:srgbClr val="545C68"/>
                </a:solidFill>
                <a:latin typeface="Calibri" pitchFamily="34" charset="0"/>
              </a:rPr>
              <a:t>, Best &amp; White, 2012)</a:t>
            </a:r>
          </a:p>
        </p:txBody>
      </p:sp>
      <p:pic>
        <p:nvPicPr>
          <p:cNvPr id="3" name="Picture 2" descr="MP90044647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981200"/>
            <a:ext cx="2438400" cy="3657600"/>
          </a:xfrm>
          <a:prstGeom prst="rect">
            <a:avLst/>
          </a:prstGeom>
          <a:ln>
            <a:solidFill>
              <a:srgbClr val="FF9801"/>
            </a:solidFill>
          </a:ln>
        </p:spPr>
      </p:pic>
    </p:spTree>
    <p:extLst>
      <p:ext uri="{BB962C8B-B14F-4D97-AF65-F5344CB8AC3E}">
        <p14:creationId xmlns:p14="http://schemas.microsoft.com/office/powerpoint/2010/main" val="272893745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1981200" y="584200"/>
            <a:ext cx="5181600" cy="860425"/>
          </a:xfrm>
        </p:spPr>
        <p:txBody>
          <a:bodyPr/>
          <a:lstStyle/>
          <a:p>
            <a:r>
              <a:rPr lang="en-US" sz="2200" dirty="0" smtClean="0">
                <a:solidFill>
                  <a:srgbClr val="545C68"/>
                </a:solidFill>
                <a:latin typeface="Nexa Light"/>
              </a:rPr>
              <a:t>STEPS FOR MEASURING </a:t>
            </a:r>
            <a:r>
              <a:rPr lang="en-US" sz="2200" b="1" dirty="0" smtClean="0">
                <a:solidFill>
                  <a:srgbClr val="FF9801"/>
                </a:solidFill>
                <a:latin typeface="Nexa Light"/>
              </a:rPr>
              <a:t>COMMUNITY RECOVERY CAPITAL</a:t>
            </a:r>
            <a:endParaRPr lang="en-US" sz="2200" b="1" dirty="0" smtClean="0">
              <a:solidFill>
                <a:srgbClr val="FF9801"/>
              </a:solidFill>
              <a:latin typeface="Nexa Bold"/>
            </a:endParaRPr>
          </a:p>
        </p:txBody>
      </p:sp>
      <p:grpSp>
        <p:nvGrpSpPr>
          <p:cNvPr id="57346" name="Group 73"/>
          <p:cNvGrpSpPr>
            <a:grpSpLocks/>
          </p:cNvGrpSpPr>
          <p:nvPr/>
        </p:nvGrpSpPr>
        <p:grpSpPr bwMode="auto">
          <a:xfrm>
            <a:off x="1905000" y="609600"/>
            <a:ext cx="5257800" cy="8382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1066800" y="2005548"/>
            <a:ext cx="7239000" cy="3785652"/>
          </a:xfrm>
          <a:prstGeom prst="rect">
            <a:avLst/>
          </a:prstGeom>
          <a:noFill/>
          <a:ln w="9525">
            <a:noFill/>
            <a:miter lim="800000"/>
            <a:headEnd/>
            <a:tailEnd/>
          </a:ln>
        </p:spPr>
        <p:txBody>
          <a:bodyPr wrap="square">
            <a:spAutoFit/>
          </a:bodyPr>
          <a:lstStyle/>
          <a:p>
            <a:pPr marL="338138" indent="-338138">
              <a:spcBef>
                <a:spcPts val="1800"/>
              </a:spcBef>
              <a:buClr>
                <a:srgbClr val="FF9801"/>
              </a:buClr>
              <a:buFont typeface="Courier New" pitchFamily="49" charset="0"/>
              <a:buChar char="o"/>
            </a:pPr>
            <a:r>
              <a:rPr lang="en-US" dirty="0" smtClean="0">
                <a:solidFill>
                  <a:srgbClr val="545C68"/>
                </a:solidFill>
                <a:latin typeface="Calibri" pitchFamily="34" charset="0"/>
              </a:rPr>
              <a:t>Extensive </a:t>
            </a:r>
            <a:r>
              <a:rPr lang="en-US" dirty="0">
                <a:solidFill>
                  <a:srgbClr val="545C68"/>
                </a:solidFill>
                <a:latin typeface="Calibri" pitchFamily="34" charset="0"/>
              </a:rPr>
              <a:t>problem data with little solution data; Need for recovery resource mapping</a:t>
            </a:r>
          </a:p>
          <a:p>
            <a:pPr marL="338138" indent="-338138">
              <a:spcBef>
                <a:spcPts val="1800"/>
              </a:spcBef>
              <a:buClr>
                <a:srgbClr val="FF9801"/>
              </a:buClr>
              <a:buFont typeface="Courier New" pitchFamily="49" charset="0"/>
              <a:buChar char="o"/>
            </a:pPr>
            <a:r>
              <a:rPr lang="en-US" dirty="0" smtClean="0">
                <a:solidFill>
                  <a:srgbClr val="545C68"/>
                </a:solidFill>
                <a:latin typeface="Calibri" pitchFamily="34" charset="0"/>
              </a:rPr>
              <a:t>Plot </a:t>
            </a:r>
            <a:r>
              <a:rPr lang="en-US" dirty="0">
                <a:solidFill>
                  <a:srgbClr val="545C68"/>
                </a:solidFill>
                <a:latin typeface="Calibri" pitchFamily="34" charset="0"/>
              </a:rPr>
              <a:t>problem indicator data by zip code/census tract/cities/counties/states, etc.</a:t>
            </a:r>
          </a:p>
          <a:p>
            <a:pPr marL="338138" indent="-338138">
              <a:spcBef>
                <a:spcPts val="1800"/>
              </a:spcBef>
              <a:buClr>
                <a:srgbClr val="FF9801"/>
              </a:buClr>
              <a:buFont typeface="Courier New" pitchFamily="49" charset="0"/>
              <a:buChar char="o"/>
            </a:pPr>
            <a:r>
              <a:rPr lang="en-US" dirty="0" smtClean="0">
                <a:solidFill>
                  <a:srgbClr val="545C68"/>
                </a:solidFill>
                <a:latin typeface="Calibri" pitchFamily="34" charset="0"/>
              </a:rPr>
              <a:t>Plot </a:t>
            </a:r>
            <a:r>
              <a:rPr lang="en-US" dirty="0">
                <a:solidFill>
                  <a:srgbClr val="545C68"/>
                </a:solidFill>
                <a:latin typeface="Calibri" pitchFamily="34" charset="0"/>
              </a:rPr>
              <a:t>recovery resource data by same catchment area, e.g., </a:t>
            </a:r>
            <a:r>
              <a:rPr lang="en-US" dirty="0" err="1">
                <a:solidFill>
                  <a:srgbClr val="545C68"/>
                </a:solidFill>
                <a:latin typeface="Calibri" pitchFamily="34" charset="0"/>
              </a:rPr>
              <a:t>Tx</a:t>
            </a:r>
            <a:r>
              <a:rPr lang="en-US" dirty="0">
                <a:solidFill>
                  <a:srgbClr val="545C68"/>
                </a:solidFill>
                <a:latin typeface="Calibri" pitchFamily="34" charset="0"/>
              </a:rPr>
              <a:t> resources, mutual aid meetings, recovery support institutions, etc. &amp; by special populations, e.g., women, young people, etc.   </a:t>
            </a:r>
          </a:p>
          <a:p>
            <a:pPr marL="338138" indent="-338138">
              <a:spcBef>
                <a:spcPts val="1800"/>
              </a:spcBef>
              <a:buClr>
                <a:srgbClr val="FF9801"/>
              </a:buClr>
              <a:buFont typeface="Courier New" pitchFamily="49" charset="0"/>
              <a:buChar char="o"/>
            </a:pPr>
            <a:r>
              <a:rPr lang="en-US" dirty="0" smtClean="0">
                <a:solidFill>
                  <a:srgbClr val="545C68"/>
                </a:solidFill>
                <a:latin typeface="Calibri" pitchFamily="34" charset="0"/>
              </a:rPr>
              <a:t>Identify </a:t>
            </a:r>
            <a:r>
              <a:rPr lang="en-US" dirty="0">
                <a:solidFill>
                  <a:srgbClr val="545C68"/>
                </a:solidFill>
                <a:latin typeface="Calibri" pitchFamily="34" charset="0"/>
              </a:rPr>
              <a:t>areas of high problem severity and low RC (and missing types of RC) for targeted development initiatives </a:t>
            </a:r>
          </a:p>
          <a:p>
            <a:pPr marL="338138" indent="-338138">
              <a:spcBef>
                <a:spcPts val="1800"/>
              </a:spcBef>
              <a:buClr>
                <a:srgbClr val="FF9801"/>
              </a:buClr>
              <a:buFont typeface="Courier New" pitchFamily="49" charset="0"/>
              <a:buChar char="o"/>
            </a:pPr>
            <a:r>
              <a:rPr lang="en-US" dirty="0" smtClean="0">
                <a:solidFill>
                  <a:srgbClr val="545C68"/>
                </a:solidFill>
                <a:latin typeface="Calibri" pitchFamily="34" charset="0"/>
              </a:rPr>
              <a:t>See </a:t>
            </a:r>
            <a:r>
              <a:rPr lang="en-US" dirty="0">
                <a:solidFill>
                  <a:srgbClr val="545C68"/>
                </a:solidFill>
                <a:latin typeface="Calibri" pitchFamily="34" charset="0"/>
              </a:rPr>
              <a:t>(Johnson, et al., 2009) for detailed description</a:t>
            </a:r>
          </a:p>
        </p:txBody>
      </p:sp>
    </p:spTree>
    <p:extLst>
      <p:ext uri="{BB962C8B-B14F-4D97-AF65-F5344CB8AC3E}">
        <p14:creationId xmlns:p14="http://schemas.microsoft.com/office/powerpoint/2010/main" val="272893745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1981200" y="584200"/>
            <a:ext cx="5181600" cy="860425"/>
          </a:xfrm>
        </p:spPr>
        <p:txBody>
          <a:bodyPr/>
          <a:lstStyle/>
          <a:p>
            <a:r>
              <a:rPr lang="en-US" sz="2200" dirty="0" smtClean="0">
                <a:solidFill>
                  <a:srgbClr val="545C68"/>
                </a:solidFill>
                <a:latin typeface="Nexa Light"/>
              </a:rPr>
              <a:t>RECOVERY CARRIERS AS </a:t>
            </a:r>
            <a:r>
              <a:rPr lang="en-US" sz="2200" b="1" dirty="0" smtClean="0">
                <a:solidFill>
                  <a:srgbClr val="FF9801"/>
                </a:solidFill>
                <a:latin typeface="Nexa Light"/>
              </a:rPr>
              <a:t>COMMUNITY RECOVERY CAPITAL</a:t>
            </a:r>
            <a:endParaRPr lang="en-US" sz="2200" dirty="0" smtClean="0">
              <a:solidFill>
                <a:srgbClr val="FF9801"/>
              </a:solidFill>
              <a:latin typeface="Nexa Bold"/>
            </a:endParaRPr>
          </a:p>
        </p:txBody>
      </p:sp>
      <p:grpSp>
        <p:nvGrpSpPr>
          <p:cNvPr id="57346" name="Group 73"/>
          <p:cNvGrpSpPr>
            <a:grpSpLocks/>
          </p:cNvGrpSpPr>
          <p:nvPr/>
        </p:nvGrpSpPr>
        <p:grpSpPr bwMode="auto">
          <a:xfrm>
            <a:off x="1981200" y="609600"/>
            <a:ext cx="5181600" cy="8382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5181600" y="2133600"/>
            <a:ext cx="3276600" cy="3616375"/>
          </a:xfrm>
          <a:prstGeom prst="rect">
            <a:avLst/>
          </a:prstGeom>
          <a:noFill/>
          <a:ln w="9525">
            <a:noFill/>
            <a:miter lim="800000"/>
            <a:headEnd/>
            <a:tailEnd/>
          </a:ln>
        </p:spPr>
        <p:txBody>
          <a:bodyPr wrap="square">
            <a:spAutoFit/>
          </a:bodyPr>
          <a:lstStyle/>
          <a:p>
            <a:pPr marL="290513" indent="-290513">
              <a:spcBef>
                <a:spcPts val="600"/>
              </a:spcBef>
              <a:buClr>
                <a:srgbClr val="FF9801"/>
              </a:buClr>
              <a:buFont typeface="Courier New" pitchFamily="49" charset="0"/>
              <a:buChar char="o"/>
            </a:pPr>
            <a:r>
              <a:rPr lang="en-US" dirty="0" smtClean="0">
                <a:solidFill>
                  <a:srgbClr val="545C68"/>
                </a:solidFill>
                <a:latin typeface="Calibri" pitchFamily="34" charset="0"/>
              </a:rPr>
              <a:t>Recovery </a:t>
            </a:r>
            <a:r>
              <a:rPr lang="en-US" dirty="0">
                <a:solidFill>
                  <a:srgbClr val="545C68"/>
                </a:solidFill>
                <a:latin typeface="Calibri" pitchFamily="34" charset="0"/>
              </a:rPr>
              <a:t>is contagious </a:t>
            </a:r>
            <a:r>
              <a:rPr lang="en-US" sz="1600" dirty="0">
                <a:solidFill>
                  <a:srgbClr val="FF9801"/>
                </a:solidFill>
                <a:latin typeface="Calibri" pitchFamily="34" charset="0"/>
              </a:rPr>
              <a:t>(White, 2010). </a:t>
            </a:r>
          </a:p>
          <a:p>
            <a:pPr marL="290513" indent="-290513">
              <a:spcBef>
                <a:spcPts val="600"/>
              </a:spcBef>
              <a:buClr>
                <a:srgbClr val="FF9801"/>
              </a:buClr>
              <a:buFont typeface="Courier New" pitchFamily="49" charset="0"/>
              <a:buChar char="o"/>
            </a:pPr>
            <a:r>
              <a:rPr lang="en-US" dirty="0" smtClean="0">
                <a:solidFill>
                  <a:srgbClr val="545C68"/>
                </a:solidFill>
                <a:latin typeface="Calibri" pitchFamily="34" charset="0"/>
              </a:rPr>
              <a:t>Recovery </a:t>
            </a:r>
            <a:r>
              <a:rPr lang="en-US" dirty="0">
                <a:solidFill>
                  <a:srgbClr val="545C68"/>
                </a:solidFill>
                <a:latin typeface="Calibri" pitchFamily="34" charset="0"/>
              </a:rPr>
              <a:t>is spread via recovery carriers </a:t>
            </a:r>
            <a:r>
              <a:rPr lang="en-US" sz="1600" dirty="0">
                <a:solidFill>
                  <a:srgbClr val="FF9801"/>
                </a:solidFill>
                <a:latin typeface="Calibri" pitchFamily="34" charset="0"/>
              </a:rPr>
              <a:t>(White, 2012).</a:t>
            </a:r>
          </a:p>
          <a:p>
            <a:pPr marL="290513" indent="-290513">
              <a:spcBef>
                <a:spcPts val="600"/>
              </a:spcBef>
              <a:buClr>
                <a:srgbClr val="FF9801"/>
              </a:buClr>
              <a:buFont typeface="Courier New" pitchFamily="49" charset="0"/>
              <a:buChar char="o"/>
            </a:pPr>
            <a:r>
              <a:rPr lang="en-US" dirty="0" smtClean="0">
                <a:solidFill>
                  <a:srgbClr val="545C68"/>
                </a:solidFill>
                <a:latin typeface="Calibri" pitchFamily="34" charset="0"/>
              </a:rPr>
              <a:t>Prevalence </a:t>
            </a:r>
            <a:r>
              <a:rPr lang="en-US" dirty="0">
                <a:solidFill>
                  <a:srgbClr val="545C68"/>
                </a:solidFill>
                <a:latin typeface="Calibri" pitchFamily="34" charset="0"/>
              </a:rPr>
              <a:t>of recovery carriers can be strategically increased.  </a:t>
            </a:r>
          </a:p>
          <a:p>
            <a:pPr marL="290513" indent="-290513">
              <a:spcBef>
                <a:spcPts val="600"/>
              </a:spcBef>
              <a:buClr>
                <a:srgbClr val="FF9801"/>
              </a:buClr>
              <a:buFont typeface="Courier New" pitchFamily="49" charset="0"/>
              <a:buChar char="o"/>
            </a:pPr>
            <a:r>
              <a:rPr lang="en-US" b="1" u="sng" dirty="0" smtClean="0">
                <a:solidFill>
                  <a:srgbClr val="545C68"/>
                </a:solidFill>
                <a:latin typeface="Calibri" pitchFamily="34" charset="0"/>
              </a:rPr>
              <a:t>Mechanisms</a:t>
            </a:r>
            <a:r>
              <a:rPr lang="en-US" b="1" u="sng" dirty="0">
                <a:solidFill>
                  <a:srgbClr val="545C68"/>
                </a:solidFill>
                <a:latin typeface="Calibri" pitchFamily="34" charset="0"/>
              </a:rPr>
              <a:t>:</a:t>
            </a:r>
            <a:r>
              <a:rPr lang="en-US" dirty="0">
                <a:solidFill>
                  <a:srgbClr val="545C68"/>
                </a:solidFill>
                <a:latin typeface="Calibri" pitchFamily="34" charset="0"/>
              </a:rPr>
              <a:t>  Alumni, volunteer, recovery coach, advocacy, educational, community service opportunities</a:t>
            </a:r>
          </a:p>
        </p:txBody>
      </p:sp>
      <p:pic>
        <p:nvPicPr>
          <p:cNvPr id="2" name="Picture 1" descr="MP900409312.JPG"/>
          <p:cNvPicPr>
            <a:picLocks noChangeAspect="1"/>
          </p:cNvPicPr>
          <p:nvPr/>
        </p:nvPicPr>
        <p:blipFill rotWithShape="1">
          <a:blip r:embed="rId3" cstate="print">
            <a:extLst>
              <a:ext uri="{28A0092B-C50C-407E-A947-70E740481C1C}">
                <a14:useLocalDpi xmlns:a14="http://schemas.microsoft.com/office/drawing/2010/main" val="0"/>
              </a:ext>
            </a:extLst>
          </a:blip>
          <a:srcRect t="17533" r="6119" b="8514"/>
          <a:stretch/>
        </p:blipFill>
        <p:spPr>
          <a:xfrm>
            <a:off x="609600" y="2286000"/>
            <a:ext cx="4267200" cy="2689136"/>
          </a:xfrm>
          <a:prstGeom prst="rect">
            <a:avLst/>
          </a:prstGeom>
          <a:ln>
            <a:solidFill>
              <a:srgbClr val="FF9801"/>
            </a:solidFill>
          </a:ln>
        </p:spPr>
      </p:pic>
    </p:spTree>
    <p:extLst>
      <p:ext uri="{BB962C8B-B14F-4D97-AF65-F5344CB8AC3E}">
        <p14:creationId xmlns:p14="http://schemas.microsoft.com/office/powerpoint/2010/main" val="272893745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dirty="0" smtClean="0">
                <a:solidFill>
                  <a:srgbClr val="545C68"/>
                </a:solidFill>
                <a:latin typeface="Nexa Light"/>
              </a:rPr>
              <a:t>CULTURES OF </a:t>
            </a:r>
            <a:r>
              <a:rPr lang="en-US" sz="2200" b="1" dirty="0" smtClean="0">
                <a:solidFill>
                  <a:srgbClr val="FF9801"/>
                </a:solidFill>
                <a:latin typeface="Nexa Light"/>
              </a:rPr>
              <a:t>ADDICTION</a:t>
            </a:r>
            <a:r>
              <a:rPr lang="en-US" sz="2200" dirty="0" smtClean="0">
                <a:solidFill>
                  <a:srgbClr val="FF9801"/>
                </a:solidFill>
                <a:latin typeface="Nexa Light"/>
              </a:rPr>
              <a:t> </a:t>
            </a:r>
            <a:r>
              <a:rPr lang="en-US" sz="2200" dirty="0" smtClean="0">
                <a:solidFill>
                  <a:srgbClr val="545C68"/>
                </a:solidFill>
                <a:latin typeface="Nexa Light"/>
              </a:rPr>
              <a:t>/ CULTURES OF </a:t>
            </a:r>
            <a:r>
              <a:rPr lang="en-US" sz="2200" b="1" dirty="0" smtClean="0">
                <a:solidFill>
                  <a:srgbClr val="FF9801"/>
                </a:solidFill>
                <a:latin typeface="Nexa Light"/>
              </a:rPr>
              <a:t>RECOVERY </a:t>
            </a:r>
            <a:endParaRPr lang="en-US" sz="2200" b="1" dirty="0" smtClean="0">
              <a:solidFill>
                <a:srgbClr val="FF9801"/>
              </a:solidFill>
              <a:latin typeface="Nexa Bold"/>
            </a:endParaRPr>
          </a:p>
        </p:txBody>
      </p:sp>
      <p:grpSp>
        <p:nvGrpSpPr>
          <p:cNvPr id="57346" name="Group 73"/>
          <p:cNvGrpSpPr>
            <a:grpSpLocks/>
          </p:cNvGrpSpPr>
          <p:nvPr/>
        </p:nvGrpSpPr>
        <p:grpSpPr bwMode="auto">
          <a:xfrm>
            <a:off x="685800" y="685800"/>
            <a:ext cx="7772400" cy="6096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685800" y="1727200"/>
            <a:ext cx="7772400" cy="254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5181600" y="2162413"/>
            <a:ext cx="3505200" cy="3323987"/>
          </a:xfrm>
          <a:prstGeom prst="rect">
            <a:avLst/>
          </a:prstGeom>
          <a:noFill/>
          <a:ln w="9525">
            <a:noFill/>
            <a:miter lim="800000"/>
            <a:headEnd/>
            <a:tailEnd/>
          </a:ln>
        </p:spPr>
        <p:txBody>
          <a:bodyPr wrap="square">
            <a:spAutoFit/>
          </a:bodyPr>
          <a:lstStyle/>
          <a:p>
            <a:pPr marL="290513" indent="-290513">
              <a:spcBef>
                <a:spcPts val="1200"/>
              </a:spcBef>
              <a:buClr>
                <a:srgbClr val="FF9801"/>
              </a:buClr>
              <a:buFont typeface="Courier New" pitchFamily="49" charset="0"/>
              <a:buChar char="o"/>
            </a:pPr>
            <a:r>
              <a:rPr lang="en-US" dirty="0" smtClean="0">
                <a:solidFill>
                  <a:srgbClr val="545C68"/>
                </a:solidFill>
                <a:latin typeface="Calibri" pitchFamily="34" charset="0"/>
              </a:rPr>
              <a:t>Cultural </a:t>
            </a:r>
            <a:r>
              <a:rPr lang="en-US" dirty="0">
                <a:solidFill>
                  <a:srgbClr val="545C68"/>
                </a:solidFill>
                <a:latin typeface="Calibri" pitchFamily="34" charset="0"/>
              </a:rPr>
              <a:t>elements:  people (iconic figures), places (landmarks) &amp; things (language, values, rituals, symbols, literature, art, music, etc.)</a:t>
            </a:r>
          </a:p>
          <a:p>
            <a:pPr marL="290513" indent="-290513">
              <a:spcBef>
                <a:spcPts val="1200"/>
              </a:spcBef>
              <a:buClr>
                <a:srgbClr val="FF9801"/>
              </a:buClr>
              <a:buFont typeface="Courier New" pitchFamily="49" charset="0"/>
              <a:buChar char="o"/>
            </a:pPr>
            <a:r>
              <a:rPr lang="en-US" dirty="0" smtClean="0">
                <a:solidFill>
                  <a:srgbClr val="545C68"/>
                </a:solidFill>
                <a:latin typeface="Calibri" pitchFamily="34" charset="0"/>
              </a:rPr>
              <a:t>Styles </a:t>
            </a:r>
            <a:r>
              <a:rPr lang="en-US" dirty="0">
                <a:solidFill>
                  <a:srgbClr val="545C68"/>
                </a:solidFill>
                <a:latin typeface="Calibri" pitchFamily="34" charset="0"/>
              </a:rPr>
              <a:t>of cultural affiliation (</a:t>
            </a:r>
            <a:r>
              <a:rPr lang="en-US" dirty="0" err="1">
                <a:solidFill>
                  <a:srgbClr val="545C68"/>
                </a:solidFill>
                <a:latin typeface="Calibri" pitchFamily="34" charset="0"/>
              </a:rPr>
              <a:t>acultural</a:t>
            </a:r>
            <a:r>
              <a:rPr lang="en-US" dirty="0">
                <a:solidFill>
                  <a:srgbClr val="545C68"/>
                </a:solidFill>
                <a:latin typeface="Calibri" pitchFamily="34" charset="0"/>
              </a:rPr>
              <a:t>, bicultural, enmeshed)</a:t>
            </a:r>
          </a:p>
          <a:p>
            <a:pPr marL="290513" indent="-290513">
              <a:spcBef>
                <a:spcPts val="1200"/>
              </a:spcBef>
              <a:buClr>
                <a:srgbClr val="FF9801"/>
              </a:buClr>
              <a:buFont typeface="Courier New" pitchFamily="49" charset="0"/>
              <a:buChar char="o"/>
            </a:pPr>
            <a:r>
              <a:rPr lang="en-US" dirty="0" smtClean="0">
                <a:solidFill>
                  <a:srgbClr val="545C68"/>
                </a:solidFill>
                <a:latin typeface="Calibri" pitchFamily="34" charset="0"/>
              </a:rPr>
              <a:t>Recovery </a:t>
            </a:r>
            <a:r>
              <a:rPr lang="en-US" dirty="0">
                <a:solidFill>
                  <a:srgbClr val="545C68"/>
                </a:solidFill>
                <a:latin typeface="Calibri" pitchFamily="34" charset="0"/>
              </a:rPr>
              <a:t>as a transcultural journey</a:t>
            </a:r>
          </a:p>
          <a:p>
            <a:pPr marL="290513" indent="-290513">
              <a:spcBef>
                <a:spcPts val="1200"/>
              </a:spcBef>
              <a:buClr>
                <a:srgbClr val="FF9801"/>
              </a:buClr>
              <a:buFont typeface="Courier New" pitchFamily="49" charset="0"/>
              <a:buChar char="o"/>
            </a:pPr>
            <a:r>
              <a:rPr lang="en-US" dirty="0" smtClean="0">
                <a:solidFill>
                  <a:srgbClr val="545C68"/>
                </a:solidFill>
                <a:latin typeface="Calibri" pitchFamily="34" charset="0"/>
              </a:rPr>
              <a:t>Building </a:t>
            </a:r>
            <a:r>
              <a:rPr lang="en-US" dirty="0">
                <a:solidFill>
                  <a:srgbClr val="545C68"/>
                </a:solidFill>
                <a:latin typeface="Calibri" pitchFamily="34" charset="0"/>
              </a:rPr>
              <a:t>cultures of </a:t>
            </a:r>
            <a:r>
              <a:rPr lang="en-US" dirty="0" smtClean="0">
                <a:solidFill>
                  <a:srgbClr val="545C68"/>
                </a:solidFill>
                <a:latin typeface="Calibri" pitchFamily="34" charset="0"/>
              </a:rPr>
              <a:t>recovery</a:t>
            </a:r>
            <a:endParaRPr lang="en-US" dirty="0">
              <a:solidFill>
                <a:srgbClr val="545C68"/>
              </a:solidFill>
              <a:latin typeface="Calibri" pitchFamily="34" charset="0"/>
            </a:endParaRPr>
          </a:p>
        </p:txBody>
      </p:sp>
      <p:sp>
        <p:nvSpPr>
          <p:cNvPr id="3" name="Rectangle 2"/>
          <p:cNvSpPr/>
          <p:nvPr/>
        </p:nvSpPr>
        <p:spPr>
          <a:xfrm>
            <a:off x="7391400" y="6324600"/>
            <a:ext cx="1330913" cy="338554"/>
          </a:xfrm>
          <a:prstGeom prst="rect">
            <a:avLst/>
          </a:prstGeom>
        </p:spPr>
        <p:txBody>
          <a:bodyPr wrap="none">
            <a:spAutoFit/>
          </a:bodyPr>
          <a:lstStyle/>
          <a:p>
            <a:r>
              <a:rPr lang="en-US" sz="1600" dirty="0">
                <a:solidFill>
                  <a:schemeClr val="bg1"/>
                </a:solidFill>
                <a:latin typeface="Calibri" pitchFamily="34" charset="0"/>
              </a:rPr>
              <a:t>(White, 1996)</a:t>
            </a:r>
            <a:endParaRPr lang="en-US" sz="1600" dirty="0">
              <a:solidFill>
                <a:schemeClr val="bg1"/>
              </a:solidFill>
            </a:endParaRPr>
          </a:p>
        </p:txBody>
      </p:sp>
      <p:pic>
        <p:nvPicPr>
          <p:cNvPr id="4" name="Picture 3" descr="community-integration-netwo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2362200"/>
            <a:ext cx="4300781" cy="2819400"/>
          </a:xfrm>
          <a:prstGeom prst="rect">
            <a:avLst/>
          </a:prstGeom>
          <a:ln>
            <a:solidFill>
              <a:srgbClr val="FF9801"/>
            </a:solidFill>
          </a:ln>
        </p:spPr>
      </p:pic>
    </p:spTree>
    <p:extLst>
      <p:ext uri="{BB962C8B-B14F-4D97-AF65-F5344CB8AC3E}">
        <p14:creationId xmlns:p14="http://schemas.microsoft.com/office/powerpoint/2010/main" val="32400227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1524000" y="584200"/>
            <a:ext cx="6019800" cy="860425"/>
          </a:xfrm>
        </p:spPr>
        <p:txBody>
          <a:bodyPr/>
          <a:lstStyle/>
          <a:p>
            <a:r>
              <a:rPr lang="en-US" sz="2200" dirty="0" smtClean="0">
                <a:solidFill>
                  <a:srgbClr val="545C68"/>
                </a:solidFill>
                <a:latin typeface="Nexa Light"/>
              </a:rPr>
              <a:t>KINETIC IDEAS FOR </a:t>
            </a:r>
            <a:br>
              <a:rPr lang="en-US" sz="2200" dirty="0" smtClean="0">
                <a:solidFill>
                  <a:srgbClr val="545C68"/>
                </a:solidFill>
                <a:latin typeface="Nexa Light"/>
              </a:rPr>
            </a:br>
            <a:r>
              <a:rPr lang="en-US" sz="2200" b="1" dirty="0" smtClean="0">
                <a:solidFill>
                  <a:srgbClr val="FF9801"/>
                </a:solidFill>
                <a:latin typeface="Nexa Light"/>
              </a:rPr>
              <a:t>RECOVERY COMMUNITY DEVELOPMENT</a:t>
            </a:r>
            <a:endParaRPr lang="en-US" sz="2200" dirty="0" smtClean="0">
              <a:solidFill>
                <a:srgbClr val="FF9801"/>
              </a:solidFill>
              <a:latin typeface="Nexa Bold"/>
            </a:endParaRPr>
          </a:p>
        </p:txBody>
      </p:sp>
      <p:grpSp>
        <p:nvGrpSpPr>
          <p:cNvPr id="57346" name="Group 73"/>
          <p:cNvGrpSpPr>
            <a:grpSpLocks/>
          </p:cNvGrpSpPr>
          <p:nvPr/>
        </p:nvGrpSpPr>
        <p:grpSpPr bwMode="auto">
          <a:xfrm>
            <a:off x="1524000" y="609600"/>
            <a:ext cx="6019800" cy="9144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1219200" y="2083237"/>
            <a:ext cx="6705600" cy="3631763"/>
          </a:xfrm>
          <a:prstGeom prst="rect">
            <a:avLst/>
          </a:prstGeom>
          <a:noFill/>
          <a:ln w="9525">
            <a:noFill/>
            <a:miter lim="800000"/>
            <a:headEnd/>
            <a:tailEnd/>
          </a:ln>
        </p:spPr>
        <p:txBody>
          <a:bodyPr wrap="square">
            <a:spAutoFit/>
          </a:bodyPr>
          <a:lstStyle/>
          <a:p>
            <a:pPr marL="457200" indent="-457200">
              <a:spcBef>
                <a:spcPts val="1200"/>
              </a:spcBef>
              <a:buClr>
                <a:srgbClr val="FF9801"/>
              </a:buClr>
              <a:buFont typeface="+mj-lt"/>
              <a:buAutoNum type="arabicParenR"/>
            </a:pPr>
            <a:r>
              <a:rPr lang="en-US" sz="2000" dirty="0" smtClean="0">
                <a:solidFill>
                  <a:srgbClr val="545C68"/>
                </a:solidFill>
                <a:latin typeface="Calibri" pitchFamily="34" charset="0"/>
              </a:rPr>
              <a:t>Long</a:t>
            </a:r>
            <a:r>
              <a:rPr lang="en-US" sz="2000" dirty="0">
                <a:solidFill>
                  <a:srgbClr val="545C68"/>
                </a:solidFill>
                <a:latin typeface="Calibri" pitchFamily="34" charset="0"/>
              </a:rPr>
              <a:t>-term addiction recovery is a reality.</a:t>
            </a:r>
          </a:p>
          <a:p>
            <a:pPr marL="1028700" lvl="1" indent="-292100">
              <a:spcBef>
                <a:spcPts val="1200"/>
              </a:spcBef>
              <a:buClr>
                <a:srgbClr val="FF9801"/>
              </a:buClr>
              <a:buFont typeface="Courier New"/>
              <a:buChar char="o"/>
            </a:pPr>
            <a:r>
              <a:rPr lang="en-US" sz="2000" dirty="0" smtClean="0">
                <a:solidFill>
                  <a:srgbClr val="FF9801"/>
                </a:solidFill>
                <a:latin typeface="Calibri" pitchFamily="34" charset="0"/>
              </a:rPr>
              <a:t>In </a:t>
            </a:r>
            <a:r>
              <a:rPr lang="en-US" sz="2000" dirty="0">
                <a:solidFill>
                  <a:srgbClr val="FF9801"/>
                </a:solidFill>
                <a:latin typeface="Calibri" pitchFamily="34" charset="0"/>
              </a:rPr>
              <a:t>terms of stigma reduction, stories trump </a:t>
            </a:r>
            <a:r>
              <a:rPr lang="en-US" sz="2000" dirty="0" smtClean="0">
                <a:solidFill>
                  <a:srgbClr val="FF9801"/>
                </a:solidFill>
                <a:latin typeface="Calibri" pitchFamily="34" charset="0"/>
              </a:rPr>
              <a:t>science. </a:t>
            </a:r>
          </a:p>
          <a:p>
            <a:pPr marL="457200" indent="-457200">
              <a:spcBef>
                <a:spcPts val="1200"/>
              </a:spcBef>
              <a:buClr>
                <a:srgbClr val="FF9801"/>
              </a:buClr>
              <a:buFont typeface="+mj-lt"/>
              <a:buAutoNum type="arabicParenR"/>
            </a:pPr>
            <a:r>
              <a:rPr lang="en-US" sz="2000" dirty="0" smtClean="0">
                <a:solidFill>
                  <a:srgbClr val="545C68"/>
                </a:solidFill>
                <a:latin typeface="Calibri" pitchFamily="34" charset="0"/>
              </a:rPr>
              <a:t>There </a:t>
            </a:r>
            <a:r>
              <a:rPr lang="en-US" sz="2000" dirty="0">
                <a:solidFill>
                  <a:srgbClr val="545C68"/>
                </a:solidFill>
                <a:latin typeface="Calibri" pitchFamily="34" charset="0"/>
              </a:rPr>
              <a:t>are multiple pathways of recovery—all are cause for celebration.</a:t>
            </a:r>
          </a:p>
          <a:p>
            <a:pPr marL="457200" indent="-457200">
              <a:spcBef>
                <a:spcPts val="1200"/>
              </a:spcBef>
              <a:buClr>
                <a:srgbClr val="FF9801"/>
              </a:buClr>
              <a:buFont typeface="+mj-lt"/>
              <a:buAutoNum type="arabicParenR"/>
            </a:pPr>
            <a:r>
              <a:rPr lang="en-US" sz="2000" dirty="0" smtClean="0">
                <a:solidFill>
                  <a:srgbClr val="545C68"/>
                </a:solidFill>
                <a:latin typeface="Calibri" pitchFamily="34" charset="0"/>
              </a:rPr>
              <a:t>Recovery </a:t>
            </a:r>
            <a:r>
              <a:rPr lang="en-US" sz="2000" dirty="0">
                <a:solidFill>
                  <a:srgbClr val="545C68"/>
                </a:solidFill>
                <a:latin typeface="Calibri" pitchFamily="34" charset="0"/>
              </a:rPr>
              <a:t>flourishes in supportive communities.</a:t>
            </a:r>
          </a:p>
          <a:p>
            <a:pPr marL="457200" indent="-457200">
              <a:spcBef>
                <a:spcPts val="1200"/>
              </a:spcBef>
              <a:buClr>
                <a:srgbClr val="FF9801"/>
              </a:buClr>
              <a:buFont typeface="+mj-lt"/>
              <a:buAutoNum type="arabicParenR"/>
            </a:pPr>
            <a:r>
              <a:rPr lang="en-US" sz="2000" dirty="0" smtClean="0">
                <a:solidFill>
                  <a:srgbClr val="545C68"/>
                </a:solidFill>
                <a:latin typeface="Calibri" pitchFamily="34" charset="0"/>
              </a:rPr>
              <a:t>Recovering </a:t>
            </a:r>
            <a:r>
              <a:rPr lang="en-US" sz="2000" dirty="0">
                <a:solidFill>
                  <a:srgbClr val="545C68"/>
                </a:solidFill>
                <a:latin typeface="Calibri" pitchFamily="34" charset="0"/>
              </a:rPr>
              <a:t>people, once part of the problem, can become part of the </a:t>
            </a:r>
            <a:r>
              <a:rPr lang="en-US" sz="2000" dirty="0" smtClean="0">
                <a:solidFill>
                  <a:srgbClr val="545C68"/>
                </a:solidFill>
                <a:latin typeface="Calibri" pitchFamily="34" charset="0"/>
              </a:rPr>
              <a:t>solution.</a:t>
            </a:r>
          </a:p>
          <a:p>
            <a:pPr marL="457200" indent="-457200">
              <a:spcBef>
                <a:spcPts val="1200"/>
              </a:spcBef>
              <a:buClr>
                <a:srgbClr val="FF9801"/>
              </a:buClr>
              <a:buFont typeface="+mj-lt"/>
              <a:buAutoNum type="arabicParenR"/>
            </a:pPr>
            <a:r>
              <a:rPr lang="en-US" sz="2000" dirty="0" smtClean="0">
                <a:solidFill>
                  <a:srgbClr val="545C68"/>
                </a:solidFill>
                <a:latin typeface="Calibri" pitchFamily="34" charset="0"/>
              </a:rPr>
              <a:t>Local </a:t>
            </a:r>
            <a:r>
              <a:rPr lang="en-US" sz="2000" dirty="0">
                <a:solidFill>
                  <a:srgbClr val="545C68"/>
                </a:solidFill>
                <a:latin typeface="Calibri" pitchFamily="34" charset="0"/>
              </a:rPr>
              <a:t>vanguards of recovering people can put faces and voices on recovery as living proof of these propositions</a:t>
            </a:r>
            <a:r>
              <a:rPr lang="en-US" sz="2000" dirty="0" smtClean="0">
                <a:solidFill>
                  <a:srgbClr val="545C68"/>
                </a:solidFill>
                <a:latin typeface="Calibri" pitchFamily="34" charset="0"/>
              </a:rPr>
              <a:t>.</a:t>
            </a:r>
            <a:endParaRPr lang="en-US" sz="2000" dirty="0">
              <a:solidFill>
                <a:srgbClr val="545C68"/>
              </a:solidFill>
              <a:latin typeface="Calibri" pitchFamily="34" charset="0"/>
            </a:endParaRPr>
          </a:p>
        </p:txBody>
      </p:sp>
    </p:spTree>
    <p:extLst>
      <p:ext uri="{BB962C8B-B14F-4D97-AF65-F5344CB8AC3E}">
        <p14:creationId xmlns:p14="http://schemas.microsoft.com/office/powerpoint/2010/main" val="3240022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2209800"/>
          </a:xfrm>
        </p:spPr>
        <p:txBody>
          <a:bodyPr>
            <a:normAutofit/>
          </a:bodyPr>
          <a:lstStyle/>
          <a:p>
            <a:r>
              <a:rPr lang="en-US" sz="3000" dirty="0" smtClean="0">
                <a:solidFill>
                  <a:srgbClr val="545C68"/>
                </a:solidFill>
                <a:latin typeface="Nexa Light" pitchFamily="50" charset="0"/>
              </a:rPr>
              <a:t>A COMPONENT OF THE RECOVERY TO PRACTICE (RTP) INITIATIVE</a:t>
            </a:r>
            <a:br>
              <a:rPr lang="en-US" sz="3000" dirty="0" smtClean="0">
                <a:solidFill>
                  <a:srgbClr val="545C68"/>
                </a:solidFill>
                <a:latin typeface="Nexa Light" pitchFamily="50" charset="0"/>
              </a:rPr>
            </a:br>
            <a:r>
              <a:rPr lang="en-US" sz="3000" dirty="0" smtClean="0">
                <a:solidFill>
                  <a:srgbClr val="545C68"/>
                </a:solidFill>
                <a:latin typeface="Nexa Light" pitchFamily="50" charset="0"/>
              </a:rPr>
              <a:t/>
            </a:r>
            <a:br>
              <a:rPr lang="en-US" sz="3000" dirty="0" smtClean="0">
                <a:solidFill>
                  <a:srgbClr val="545C68"/>
                </a:solidFill>
                <a:latin typeface="Nexa Light" pitchFamily="50" charset="0"/>
              </a:rPr>
            </a:br>
            <a:r>
              <a:rPr lang="en-US" sz="2800" dirty="0" err="1" smtClean="0">
                <a:solidFill>
                  <a:srgbClr val="FF9801"/>
                </a:solidFill>
                <a:latin typeface="Nexa Light" pitchFamily="50" charset="0"/>
              </a:rPr>
              <a:t>www.naadac.org</a:t>
            </a:r>
            <a:r>
              <a:rPr lang="en-US" sz="2800" dirty="0" smtClean="0">
                <a:solidFill>
                  <a:srgbClr val="FF9801"/>
                </a:solidFill>
                <a:latin typeface="Nexa Light" pitchFamily="50" charset="0"/>
              </a:rPr>
              <a:t>/education/recovery</a:t>
            </a:r>
            <a:endParaRPr lang="en-US" sz="2800" dirty="0">
              <a:solidFill>
                <a:srgbClr val="FF9801"/>
              </a:solidFill>
              <a:latin typeface="Nexa Light" pitchFamily="50" charset="0"/>
            </a:endParaRPr>
          </a:p>
        </p:txBody>
      </p:sp>
      <p:grpSp>
        <p:nvGrpSpPr>
          <p:cNvPr id="6" name="Group 5"/>
          <p:cNvGrpSpPr/>
          <p:nvPr/>
        </p:nvGrpSpPr>
        <p:grpSpPr>
          <a:xfrm>
            <a:off x="609600" y="2590800"/>
            <a:ext cx="7924800" cy="1066800"/>
            <a:chOff x="3373820" y="2387816"/>
            <a:chExt cx="2463087" cy="762004"/>
          </a:xfrm>
        </p:grpSpPr>
        <p:pic>
          <p:nvPicPr>
            <p:cNvPr id="4" name="Picture 3" descr="03_Braket_Single.png"/>
            <p:cNvPicPr>
              <a:picLocks noChangeAspect="1"/>
            </p:cNvPicPr>
            <p:nvPr/>
          </p:nvPicPr>
          <p:blipFill>
            <a:blip r:embed="rId2" cstate="print"/>
            <a:stretch>
              <a:fillRect/>
            </a:stretch>
          </p:blipFill>
          <p:spPr>
            <a:xfrm>
              <a:off x="3373820" y="2387816"/>
              <a:ext cx="100887" cy="762004"/>
            </a:xfrm>
            <a:prstGeom prst="rect">
              <a:avLst/>
            </a:prstGeom>
          </p:spPr>
        </p:pic>
        <p:pic>
          <p:nvPicPr>
            <p:cNvPr id="5" name="Picture 4" descr="03_Braket_Single.png"/>
            <p:cNvPicPr>
              <a:picLocks noChangeAspect="1"/>
            </p:cNvPicPr>
            <p:nvPr/>
          </p:nvPicPr>
          <p:blipFill>
            <a:blip r:embed="rId2" cstate="print"/>
            <a:stretch>
              <a:fillRect/>
            </a:stretch>
          </p:blipFill>
          <p:spPr>
            <a:xfrm rot="10800000">
              <a:off x="5736020" y="2387816"/>
              <a:ext cx="100887" cy="762004"/>
            </a:xfrm>
            <a:prstGeom prst="rect">
              <a:avLst/>
            </a:prstGeom>
          </p:spPr>
        </p:pic>
      </p:grpSp>
      <p:pic>
        <p:nvPicPr>
          <p:cNvPr id="8" name="Picture 7" descr="05_Your-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7986" y="685800"/>
            <a:ext cx="1800814" cy="1828800"/>
          </a:xfrm>
          <a:prstGeom prst="rect">
            <a:avLst/>
          </a:prstGeom>
        </p:spPr>
      </p:pic>
    </p:spTree>
    <p:extLst>
      <p:ext uri="{BB962C8B-B14F-4D97-AF65-F5344CB8AC3E}">
        <p14:creationId xmlns:p14="http://schemas.microsoft.com/office/powerpoint/2010/main" val="358581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dirty="0" smtClean="0">
                <a:solidFill>
                  <a:srgbClr val="545C68"/>
                </a:solidFill>
                <a:latin typeface="Nexa Light"/>
              </a:rPr>
              <a:t>ADDICTION TREATMENT AND </a:t>
            </a:r>
            <a:br>
              <a:rPr lang="en-US" sz="2200" dirty="0" smtClean="0">
                <a:solidFill>
                  <a:srgbClr val="545C68"/>
                </a:solidFill>
                <a:latin typeface="Nexa Light"/>
              </a:rPr>
            </a:br>
            <a:r>
              <a:rPr lang="en-US" sz="2200" b="1" dirty="0" smtClean="0">
                <a:solidFill>
                  <a:srgbClr val="FF9801"/>
                </a:solidFill>
                <a:latin typeface="Nexa Light"/>
              </a:rPr>
              <a:t>COMMUNITY RECOVERY CAPITAL</a:t>
            </a:r>
            <a:endParaRPr lang="en-US" sz="2200" b="1" dirty="0" smtClean="0">
              <a:solidFill>
                <a:srgbClr val="FF9801"/>
              </a:solidFill>
              <a:latin typeface="Nexa Bold"/>
            </a:endParaRPr>
          </a:p>
        </p:txBody>
      </p:sp>
      <p:grpSp>
        <p:nvGrpSpPr>
          <p:cNvPr id="57346" name="Group 73"/>
          <p:cNvGrpSpPr>
            <a:grpSpLocks/>
          </p:cNvGrpSpPr>
          <p:nvPr/>
        </p:nvGrpSpPr>
        <p:grpSpPr bwMode="auto">
          <a:xfrm>
            <a:off x="1981200" y="609600"/>
            <a:ext cx="5181600" cy="8382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5257800" y="2133600"/>
            <a:ext cx="3048000" cy="3539430"/>
          </a:xfrm>
          <a:prstGeom prst="rect">
            <a:avLst/>
          </a:prstGeom>
          <a:noFill/>
          <a:ln w="9525">
            <a:noFill/>
            <a:miter lim="800000"/>
            <a:headEnd/>
            <a:tailEnd/>
          </a:ln>
        </p:spPr>
        <p:txBody>
          <a:bodyPr wrap="square">
            <a:spAutoFit/>
          </a:bodyPr>
          <a:lstStyle/>
          <a:p>
            <a:pPr>
              <a:spcBef>
                <a:spcPts val="1800"/>
              </a:spcBef>
              <a:buClr>
                <a:srgbClr val="FF9801"/>
              </a:buClr>
            </a:pPr>
            <a:r>
              <a:rPr lang="en-US" b="1" dirty="0" err="1" smtClean="0">
                <a:solidFill>
                  <a:srgbClr val="545C68"/>
                </a:solidFill>
                <a:latin typeface="Calibri" pitchFamily="34" charset="0"/>
              </a:rPr>
              <a:t>Inreach</a:t>
            </a:r>
            <a:endParaRPr lang="en-US" b="1" dirty="0">
              <a:solidFill>
                <a:srgbClr val="545C68"/>
              </a:solidFill>
              <a:latin typeface="Calibri" pitchFamily="34" charset="0"/>
            </a:endParaRPr>
          </a:p>
          <a:p>
            <a:pPr>
              <a:spcBef>
                <a:spcPts val="1800"/>
              </a:spcBef>
              <a:buClr>
                <a:srgbClr val="FF9801"/>
              </a:buClr>
            </a:pPr>
            <a:r>
              <a:rPr lang="en-US" b="1" dirty="0" smtClean="0">
                <a:solidFill>
                  <a:srgbClr val="545C68"/>
                </a:solidFill>
                <a:latin typeface="Calibri" pitchFamily="34" charset="0"/>
              </a:rPr>
              <a:t>Outreach</a:t>
            </a:r>
            <a:endParaRPr lang="en-US" b="1" dirty="0">
              <a:solidFill>
                <a:srgbClr val="545C68"/>
              </a:solidFill>
              <a:latin typeface="Calibri" pitchFamily="34" charset="0"/>
            </a:endParaRPr>
          </a:p>
          <a:p>
            <a:pPr>
              <a:spcBef>
                <a:spcPts val="1800"/>
              </a:spcBef>
              <a:buClr>
                <a:srgbClr val="FF9801"/>
              </a:buClr>
            </a:pPr>
            <a:r>
              <a:rPr lang="en-US" b="1" dirty="0" smtClean="0">
                <a:solidFill>
                  <a:srgbClr val="545C68"/>
                </a:solidFill>
                <a:latin typeface="Calibri" pitchFamily="34" charset="0"/>
              </a:rPr>
              <a:t>Recovery </a:t>
            </a:r>
            <a:r>
              <a:rPr lang="en-US" b="1" dirty="0">
                <a:solidFill>
                  <a:srgbClr val="545C68"/>
                </a:solidFill>
                <a:latin typeface="Calibri" pitchFamily="34" charset="0"/>
              </a:rPr>
              <a:t>Community Development (RCD) </a:t>
            </a:r>
            <a:r>
              <a:rPr lang="en-US" b="1" dirty="0" smtClean="0">
                <a:solidFill>
                  <a:srgbClr val="545C68"/>
                </a:solidFill>
                <a:latin typeface="Calibri" pitchFamily="34" charset="0"/>
              </a:rPr>
              <a:t>Activities</a:t>
            </a:r>
          </a:p>
          <a:p>
            <a:pPr marL="280988" indent="-280988">
              <a:spcBef>
                <a:spcPts val="600"/>
              </a:spcBef>
              <a:buClr>
                <a:srgbClr val="FF9801"/>
              </a:buClr>
              <a:buFont typeface="Arial"/>
              <a:buChar char="•"/>
            </a:pPr>
            <a:r>
              <a:rPr lang="en-US" sz="1600" dirty="0" smtClean="0">
                <a:solidFill>
                  <a:srgbClr val="545C68"/>
                </a:solidFill>
                <a:latin typeface="Calibri" pitchFamily="34" charset="0"/>
              </a:rPr>
              <a:t>RCD </a:t>
            </a:r>
            <a:r>
              <a:rPr lang="en-US" sz="1600" dirty="0">
                <a:solidFill>
                  <a:srgbClr val="545C68"/>
                </a:solidFill>
                <a:latin typeface="Calibri" pitchFamily="34" charset="0"/>
              </a:rPr>
              <a:t>specialists roles in </a:t>
            </a:r>
            <a:r>
              <a:rPr lang="en-US" sz="1600" dirty="0" smtClean="0">
                <a:solidFill>
                  <a:srgbClr val="545C68"/>
                </a:solidFill>
                <a:latin typeface="Calibri" pitchFamily="34" charset="0"/>
              </a:rPr>
              <a:t>future/incorporation </a:t>
            </a:r>
            <a:r>
              <a:rPr lang="en-US" sz="1600" dirty="0">
                <a:solidFill>
                  <a:srgbClr val="545C68"/>
                </a:solidFill>
                <a:latin typeface="Calibri" pitchFamily="34" charset="0"/>
              </a:rPr>
              <a:t>into recovery coach activities</a:t>
            </a:r>
          </a:p>
          <a:p>
            <a:pPr>
              <a:spcBef>
                <a:spcPts val="1800"/>
              </a:spcBef>
              <a:buClr>
                <a:srgbClr val="FF9801"/>
              </a:buClr>
            </a:pPr>
            <a:r>
              <a:rPr lang="en-US" b="1" dirty="0" smtClean="0">
                <a:solidFill>
                  <a:srgbClr val="545C68"/>
                </a:solidFill>
                <a:latin typeface="Calibri" pitchFamily="34" charset="0"/>
              </a:rPr>
              <a:t>Integration </a:t>
            </a:r>
            <a:r>
              <a:rPr lang="en-US" b="1" dirty="0">
                <a:solidFill>
                  <a:srgbClr val="545C68"/>
                </a:solidFill>
                <a:latin typeface="Calibri" pitchFamily="34" charset="0"/>
              </a:rPr>
              <a:t>of clinical and community </a:t>
            </a:r>
            <a:r>
              <a:rPr lang="en-US" b="1" dirty="0" smtClean="0">
                <a:solidFill>
                  <a:srgbClr val="545C68"/>
                </a:solidFill>
                <a:latin typeface="Calibri" pitchFamily="34" charset="0"/>
              </a:rPr>
              <a:t>development/cultural </a:t>
            </a:r>
            <a:r>
              <a:rPr lang="en-US" b="1" dirty="0">
                <a:solidFill>
                  <a:srgbClr val="545C68"/>
                </a:solidFill>
                <a:latin typeface="Calibri" pitchFamily="34" charset="0"/>
              </a:rPr>
              <a:t>revitalization </a:t>
            </a:r>
            <a:r>
              <a:rPr lang="en-US" b="1" dirty="0" smtClean="0">
                <a:solidFill>
                  <a:srgbClr val="545C68"/>
                </a:solidFill>
                <a:latin typeface="Calibri" pitchFamily="34" charset="0"/>
              </a:rPr>
              <a:t>models</a:t>
            </a:r>
            <a:endParaRPr lang="en-US" b="1" dirty="0">
              <a:solidFill>
                <a:srgbClr val="545C68"/>
              </a:solidFill>
              <a:latin typeface="Calibri" pitchFamily="34" charset="0"/>
            </a:endParaRPr>
          </a:p>
        </p:txBody>
      </p:sp>
      <p:sp>
        <p:nvSpPr>
          <p:cNvPr id="2" name="Rectangle 1"/>
          <p:cNvSpPr/>
          <p:nvPr/>
        </p:nvSpPr>
        <p:spPr>
          <a:xfrm>
            <a:off x="6581766" y="6324600"/>
            <a:ext cx="2409834" cy="338554"/>
          </a:xfrm>
          <a:prstGeom prst="rect">
            <a:avLst/>
          </a:prstGeom>
        </p:spPr>
        <p:txBody>
          <a:bodyPr wrap="none">
            <a:spAutoFit/>
          </a:bodyPr>
          <a:lstStyle/>
          <a:p>
            <a:r>
              <a:rPr lang="en-US" sz="1600" dirty="0">
                <a:solidFill>
                  <a:schemeClr val="bg1"/>
                </a:solidFill>
                <a:latin typeface="Calibri" pitchFamily="34" charset="0"/>
              </a:rPr>
              <a:t>(White, 2002, 2003, 2009</a:t>
            </a:r>
            <a:r>
              <a:rPr lang="en-US" sz="1600" dirty="0" smtClean="0">
                <a:solidFill>
                  <a:schemeClr val="bg1"/>
                </a:solidFill>
                <a:latin typeface="Calibri" pitchFamily="34" charset="0"/>
              </a:rPr>
              <a:t>) </a:t>
            </a:r>
            <a:endParaRPr lang="en-US" sz="1600" dirty="0">
              <a:solidFill>
                <a:schemeClr val="bg1"/>
              </a:solidFill>
            </a:endParaRPr>
          </a:p>
        </p:txBody>
      </p:sp>
      <p:pic>
        <p:nvPicPr>
          <p:cNvPr id="3" name="Picture 2" descr="commun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438400"/>
            <a:ext cx="3856607" cy="2629505"/>
          </a:xfrm>
          <a:prstGeom prst="rect">
            <a:avLst/>
          </a:prstGeom>
          <a:ln>
            <a:solidFill>
              <a:srgbClr val="FF9801"/>
            </a:solidFill>
          </a:ln>
        </p:spPr>
      </p:pic>
    </p:spTree>
    <p:extLst>
      <p:ext uri="{BB962C8B-B14F-4D97-AF65-F5344CB8AC3E}">
        <p14:creationId xmlns:p14="http://schemas.microsoft.com/office/powerpoint/2010/main" val="178380576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438400"/>
            <a:ext cx="7239000" cy="2286000"/>
          </a:xfrm>
        </p:spPr>
        <p:txBody>
          <a:bodyPr>
            <a:normAutofit fontScale="90000"/>
          </a:bodyPr>
          <a:lstStyle/>
          <a:p>
            <a:r>
              <a:rPr lang="en-US" sz="3000" dirty="0" smtClean="0">
                <a:solidFill>
                  <a:srgbClr val="545C68"/>
                </a:solidFill>
                <a:latin typeface="Nexa Light" pitchFamily="50" charset="0"/>
              </a:rPr>
              <a:t>AUDIENCE POLLING QUESTION</a:t>
            </a:r>
            <a:br>
              <a:rPr lang="en-US" sz="3000" dirty="0" smtClean="0">
                <a:solidFill>
                  <a:srgbClr val="545C68"/>
                </a:solidFill>
                <a:latin typeface="Nexa Light" pitchFamily="50" charset="0"/>
              </a:rPr>
            </a:br>
            <a:r>
              <a:rPr lang="en-US" sz="3000" dirty="0" smtClean="0">
                <a:solidFill>
                  <a:srgbClr val="545C68"/>
                </a:solidFill>
                <a:latin typeface="Nexa Light" pitchFamily="50" charset="0"/>
              </a:rPr>
              <a:t/>
            </a:r>
            <a:br>
              <a:rPr lang="en-US" sz="3000" dirty="0" smtClean="0">
                <a:solidFill>
                  <a:srgbClr val="545C68"/>
                </a:solidFill>
                <a:latin typeface="Nexa Light" pitchFamily="50" charset="0"/>
              </a:rPr>
            </a:br>
            <a:r>
              <a:rPr lang="en-US" sz="3000" dirty="0" smtClean="0">
                <a:solidFill>
                  <a:srgbClr val="FF9801"/>
                </a:solidFill>
                <a:latin typeface="Nexa Light" pitchFamily="50" charset="0"/>
              </a:rPr>
              <a:t>Does </a:t>
            </a:r>
            <a:r>
              <a:rPr lang="en-US" sz="3000" dirty="0">
                <a:solidFill>
                  <a:srgbClr val="FF9801"/>
                </a:solidFill>
                <a:latin typeface="Nexa Light" pitchFamily="50" charset="0"/>
              </a:rPr>
              <a:t>your organization offer services/support to individuals and families in later stages of </a:t>
            </a:r>
            <a:r>
              <a:rPr lang="en-US" sz="3000" dirty="0" smtClean="0">
                <a:solidFill>
                  <a:srgbClr val="FF9801"/>
                </a:solidFill>
                <a:latin typeface="Nexa Light" pitchFamily="50" charset="0"/>
              </a:rPr>
              <a:t>recovery?</a:t>
            </a:r>
            <a:endParaRPr lang="en-US" sz="3000" dirty="0">
              <a:solidFill>
                <a:srgbClr val="FF9801"/>
              </a:solidFill>
              <a:latin typeface="Nexa Light" pitchFamily="50" charset="0"/>
            </a:endParaRPr>
          </a:p>
        </p:txBody>
      </p:sp>
      <p:grpSp>
        <p:nvGrpSpPr>
          <p:cNvPr id="3" name="Group 5"/>
          <p:cNvGrpSpPr/>
          <p:nvPr/>
        </p:nvGrpSpPr>
        <p:grpSpPr>
          <a:xfrm>
            <a:off x="838200" y="3024182"/>
            <a:ext cx="7543800" cy="1776418"/>
            <a:chOff x="3373820" y="2387816"/>
            <a:chExt cx="2463087" cy="762004"/>
          </a:xfrm>
        </p:grpSpPr>
        <p:pic>
          <p:nvPicPr>
            <p:cNvPr id="4" name="Picture 3" descr="03_Braket_Single.png"/>
            <p:cNvPicPr>
              <a:picLocks noChangeAspect="1"/>
            </p:cNvPicPr>
            <p:nvPr/>
          </p:nvPicPr>
          <p:blipFill>
            <a:blip r:embed="rId2" cstate="print"/>
            <a:stretch>
              <a:fillRect/>
            </a:stretch>
          </p:blipFill>
          <p:spPr>
            <a:xfrm>
              <a:off x="3373820" y="2387816"/>
              <a:ext cx="100887" cy="762004"/>
            </a:xfrm>
            <a:prstGeom prst="rect">
              <a:avLst/>
            </a:prstGeom>
          </p:spPr>
        </p:pic>
        <p:pic>
          <p:nvPicPr>
            <p:cNvPr id="5" name="Picture 4" descr="03_Braket_Single.png"/>
            <p:cNvPicPr>
              <a:picLocks noChangeAspect="1"/>
            </p:cNvPicPr>
            <p:nvPr/>
          </p:nvPicPr>
          <p:blipFill>
            <a:blip r:embed="rId2" cstate="print"/>
            <a:stretch>
              <a:fillRect/>
            </a:stretch>
          </p:blipFill>
          <p:spPr>
            <a:xfrm rot="10800000">
              <a:off x="5736020" y="2387816"/>
              <a:ext cx="100887" cy="762004"/>
            </a:xfrm>
            <a:prstGeom prst="rect">
              <a:avLst/>
            </a:prstGeom>
          </p:spPr>
        </p:pic>
      </p:grpSp>
      <p:pic>
        <p:nvPicPr>
          <p:cNvPr id="7" name="Picture 6" descr="05_Your-Logo.png"/>
          <p:cNvPicPr>
            <a:picLocks noChangeAspect="1"/>
          </p:cNvPicPr>
          <p:nvPr/>
        </p:nvPicPr>
        <p:blipFill>
          <a:blip r:embed="rId3" cstate="print"/>
          <a:stretch>
            <a:fillRect/>
          </a:stretch>
        </p:blipFill>
        <p:spPr>
          <a:xfrm>
            <a:off x="3810000" y="685800"/>
            <a:ext cx="1524000" cy="1547684"/>
          </a:xfrm>
          <a:prstGeom prst="rect">
            <a:avLst/>
          </a:prstGeom>
        </p:spPr>
      </p:pic>
    </p:spTree>
    <p:extLst>
      <p:ext uri="{BB962C8B-B14F-4D97-AF65-F5344CB8AC3E}">
        <p14:creationId xmlns:p14="http://schemas.microsoft.com/office/powerpoint/2010/main" val="192145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dirty="0" smtClean="0">
                <a:solidFill>
                  <a:srgbClr val="545C68"/>
                </a:solidFill>
                <a:latin typeface="Nexa Light"/>
              </a:rPr>
              <a:t>PERSONAL/FAMILY RECOVERY SUPPORT </a:t>
            </a:r>
            <a:r>
              <a:rPr lang="en-US" sz="2200" b="1" dirty="0" smtClean="0">
                <a:solidFill>
                  <a:srgbClr val="FF9801"/>
                </a:solidFill>
                <a:latin typeface="Nexa Light"/>
              </a:rPr>
              <a:t/>
            </a:r>
            <a:br>
              <a:rPr lang="en-US" sz="2200" b="1" dirty="0" smtClean="0">
                <a:solidFill>
                  <a:srgbClr val="FF9801"/>
                </a:solidFill>
                <a:latin typeface="Nexa Light"/>
              </a:rPr>
            </a:br>
            <a:r>
              <a:rPr lang="en-US" sz="2200" b="1" dirty="0" smtClean="0">
                <a:solidFill>
                  <a:srgbClr val="FF9801"/>
                </a:solidFill>
                <a:latin typeface="Nexa Light"/>
              </a:rPr>
              <a:t>THROUGH STAGES OF RECOVERY</a:t>
            </a:r>
            <a:endParaRPr lang="en-US" sz="2200" dirty="0" smtClean="0">
              <a:solidFill>
                <a:srgbClr val="545C68"/>
              </a:solidFill>
              <a:latin typeface="Nexa Bold"/>
            </a:endParaRPr>
          </a:p>
        </p:txBody>
      </p:sp>
      <p:grpSp>
        <p:nvGrpSpPr>
          <p:cNvPr id="57346" name="Group 73"/>
          <p:cNvGrpSpPr>
            <a:grpSpLocks/>
          </p:cNvGrpSpPr>
          <p:nvPr/>
        </p:nvGrpSpPr>
        <p:grpSpPr bwMode="auto">
          <a:xfrm>
            <a:off x="1524000" y="533400"/>
            <a:ext cx="6096000" cy="9144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3657600" y="2160924"/>
            <a:ext cx="4724400" cy="3477876"/>
          </a:xfrm>
          <a:prstGeom prst="rect">
            <a:avLst/>
          </a:prstGeom>
          <a:noFill/>
          <a:ln w="9525">
            <a:noFill/>
            <a:miter lim="800000"/>
            <a:headEnd/>
            <a:tailEnd/>
          </a:ln>
        </p:spPr>
        <p:txBody>
          <a:bodyPr wrap="square">
            <a:spAutoFit/>
          </a:bodyPr>
          <a:lstStyle/>
          <a:p>
            <a:pPr marL="290513" indent="-290513">
              <a:spcBef>
                <a:spcPts val="2400"/>
              </a:spcBef>
              <a:buClr>
                <a:srgbClr val="FF9801"/>
              </a:buClr>
              <a:buFont typeface="Courier New" pitchFamily="49" charset="0"/>
              <a:buChar char="o"/>
            </a:pPr>
            <a:r>
              <a:rPr lang="en-US" dirty="0" smtClean="0">
                <a:solidFill>
                  <a:srgbClr val="545C68"/>
                </a:solidFill>
                <a:latin typeface="Calibri" pitchFamily="34" charset="0"/>
              </a:rPr>
              <a:t>From </a:t>
            </a:r>
            <a:r>
              <a:rPr lang="en-US" dirty="0">
                <a:solidFill>
                  <a:srgbClr val="545C68"/>
                </a:solidFill>
                <a:latin typeface="Calibri" pitchFamily="34" charset="0"/>
              </a:rPr>
              <a:t>AC to RM models of recovery support</a:t>
            </a:r>
          </a:p>
          <a:p>
            <a:pPr marL="290513" indent="-290513">
              <a:spcBef>
                <a:spcPts val="2400"/>
              </a:spcBef>
              <a:buClr>
                <a:srgbClr val="FF9801"/>
              </a:buClr>
              <a:buFont typeface="Courier New" pitchFamily="49" charset="0"/>
              <a:buChar char="o"/>
            </a:pPr>
            <a:r>
              <a:rPr lang="en-US" dirty="0" smtClean="0">
                <a:solidFill>
                  <a:srgbClr val="545C68"/>
                </a:solidFill>
                <a:latin typeface="Calibri" pitchFamily="34" charset="0"/>
              </a:rPr>
              <a:t>Greatest </a:t>
            </a:r>
            <a:r>
              <a:rPr lang="en-US" dirty="0">
                <a:solidFill>
                  <a:srgbClr val="545C68"/>
                </a:solidFill>
                <a:latin typeface="Calibri" pitchFamily="34" charset="0"/>
              </a:rPr>
              <a:t>need for “therapy” may be after period of recovery initiation and stabilization </a:t>
            </a:r>
            <a:r>
              <a:rPr lang="en-US" sz="1600" dirty="0">
                <a:solidFill>
                  <a:srgbClr val="FF9801"/>
                </a:solidFill>
                <a:latin typeface="Calibri" pitchFamily="34" charset="0"/>
              </a:rPr>
              <a:t>(Dennis, Foss, &amp; Scott, 2007)</a:t>
            </a:r>
          </a:p>
          <a:p>
            <a:pPr marL="290513" indent="-290513">
              <a:spcBef>
                <a:spcPts val="2400"/>
              </a:spcBef>
              <a:buClr>
                <a:srgbClr val="FF9801"/>
              </a:buClr>
              <a:buFont typeface="Courier New" pitchFamily="49" charset="0"/>
              <a:buChar char="o"/>
            </a:pPr>
            <a:r>
              <a:rPr lang="en-US" dirty="0" smtClean="0">
                <a:solidFill>
                  <a:srgbClr val="545C68"/>
                </a:solidFill>
                <a:latin typeface="Calibri" pitchFamily="34" charset="0"/>
              </a:rPr>
              <a:t>Ameliorating </a:t>
            </a:r>
            <a:r>
              <a:rPr lang="en-US" dirty="0">
                <a:solidFill>
                  <a:srgbClr val="545C68"/>
                </a:solidFill>
                <a:latin typeface="Calibri" pitchFamily="34" charset="0"/>
              </a:rPr>
              <a:t>the “trauma of </a:t>
            </a:r>
            <a:r>
              <a:rPr lang="en-US" dirty="0" smtClean="0">
                <a:solidFill>
                  <a:srgbClr val="545C68"/>
                </a:solidFill>
                <a:latin typeface="Calibri" pitchFamily="34" charset="0"/>
              </a:rPr>
              <a:t>recovery” </a:t>
            </a:r>
            <a:r>
              <a:rPr lang="en-US" sz="1600" dirty="0">
                <a:solidFill>
                  <a:srgbClr val="FF9801"/>
                </a:solidFill>
                <a:latin typeface="Calibri" pitchFamily="34" charset="0"/>
              </a:rPr>
              <a:t>(Brown &amp; Lewis, 1999)</a:t>
            </a:r>
            <a:endParaRPr lang="en-US" sz="2000" dirty="0">
              <a:solidFill>
                <a:srgbClr val="FF9801"/>
              </a:solidFill>
              <a:latin typeface="Calibri" pitchFamily="34" charset="0"/>
            </a:endParaRPr>
          </a:p>
          <a:p>
            <a:pPr marL="290513" indent="-290513">
              <a:spcBef>
                <a:spcPts val="2400"/>
              </a:spcBef>
              <a:buClr>
                <a:srgbClr val="FF9801"/>
              </a:buClr>
              <a:buFont typeface="Courier New" pitchFamily="49" charset="0"/>
              <a:buChar char="o"/>
            </a:pPr>
            <a:r>
              <a:rPr lang="en-US" dirty="0" smtClean="0">
                <a:solidFill>
                  <a:srgbClr val="545C68"/>
                </a:solidFill>
                <a:latin typeface="Calibri" pitchFamily="34" charset="0"/>
              </a:rPr>
              <a:t>Providing </a:t>
            </a:r>
            <a:r>
              <a:rPr lang="en-US" dirty="0">
                <a:solidFill>
                  <a:srgbClr val="545C68"/>
                </a:solidFill>
                <a:latin typeface="Calibri" pitchFamily="34" charset="0"/>
              </a:rPr>
              <a:t>“scaffolding” for sustained family recovery across the family life cycle </a:t>
            </a:r>
            <a:r>
              <a:rPr lang="en-US" sz="1600" dirty="0">
                <a:solidFill>
                  <a:srgbClr val="FF9801"/>
                </a:solidFill>
                <a:latin typeface="Calibri" pitchFamily="34" charset="0"/>
              </a:rPr>
              <a:t>(White &amp; Brown, 2011</a:t>
            </a:r>
            <a:r>
              <a:rPr lang="en-US" sz="1600" dirty="0" smtClean="0">
                <a:solidFill>
                  <a:srgbClr val="FF9801"/>
                </a:solidFill>
                <a:latin typeface="Calibri" pitchFamily="34" charset="0"/>
              </a:rPr>
              <a:t>)</a:t>
            </a:r>
            <a:endParaRPr lang="en-US" sz="1600" dirty="0">
              <a:solidFill>
                <a:srgbClr val="FF9801"/>
              </a:solidFill>
              <a:latin typeface="Calibri" pitchFamily="34" charset="0"/>
            </a:endParaRPr>
          </a:p>
        </p:txBody>
      </p:sp>
      <p:pic>
        <p:nvPicPr>
          <p:cNvPr id="2" name="Picture 1" descr="MP90026226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72" y="2057400"/>
            <a:ext cx="2395728" cy="3657600"/>
          </a:xfrm>
          <a:prstGeom prst="rect">
            <a:avLst/>
          </a:prstGeom>
          <a:ln>
            <a:solidFill>
              <a:srgbClr val="FF9801"/>
            </a:solidFill>
          </a:ln>
        </p:spPr>
      </p:pic>
    </p:spTree>
    <p:extLst>
      <p:ext uri="{BB962C8B-B14F-4D97-AF65-F5344CB8AC3E}">
        <p14:creationId xmlns:p14="http://schemas.microsoft.com/office/powerpoint/2010/main" val="178380576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dirty="0" smtClean="0">
                <a:solidFill>
                  <a:srgbClr val="545C68"/>
                </a:solidFill>
                <a:latin typeface="Nexa Light"/>
              </a:rPr>
              <a:t>BREAKING</a:t>
            </a:r>
            <a:r>
              <a:rPr lang="en-US" sz="2200" b="1" dirty="0" smtClean="0">
                <a:solidFill>
                  <a:srgbClr val="FF9801"/>
                </a:solidFill>
                <a:latin typeface="Nexa Light"/>
              </a:rPr>
              <a:t> INTERGENERATIONAL CYCLES</a:t>
            </a:r>
            <a:endParaRPr lang="en-US" sz="2200" dirty="0" smtClean="0">
              <a:solidFill>
                <a:srgbClr val="545C68"/>
              </a:solidFill>
              <a:latin typeface="Nexa Bold"/>
            </a:endParaRPr>
          </a:p>
        </p:txBody>
      </p:sp>
      <p:grpSp>
        <p:nvGrpSpPr>
          <p:cNvPr id="57346" name="Group 73"/>
          <p:cNvGrpSpPr>
            <a:grpSpLocks/>
          </p:cNvGrpSpPr>
          <p:nvPr/>
        </p:nvGrpSpPr>
        <p:grpSpPr bwMode="auto">
          <a:xfrm>
            <a:off x="1447800" y="685800"/>
            <a:ext cx="6248400" cy="6096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5867400" y="2287012"/>
            <a:ext cx="2209800" cy="3046988"/>
          </a:xfrm>
          <a:prstGeom prst="rect">
            <a:avLst/>
          </a:prstGeom>
          <a:noFill/>
          <a:ln w="9525">
            <a:noFill/>
            <a:miter lim="800000"/>
            <a:headEnd/>
            <a:tailEnd/>
          </a:ln>
        </p:spPr>
        <p:txBody>
          <a:bodyPr wrap="square">
            <a:spAutoFit/>
          </a:bodyPr>
          <a:lstStyle/>
          <a:p>
            <a:pPr marL="395288" indent="-395288">
              <a:spcBef>
                <a:spcPts val="1800"/>
              </a:spcBef>
              <a:buClr>
                <a:srgbClr val="FF9801"/>
              </a:buClr>
              <a:buFont typeface="Courier New" pitchFamily="49" charset="0"/>
              <a:buChar char="o"/>
            </a:pPr>
            <a:r>
              <a:rPr lang="en-US" sz="2000" dirty="0" smtClean="0">
                <a:solidFill>
                  <a:srgbClr val="545C68"/>
                </a:solidFill>
                <a:latin typeface="Calibri" pitchFamily="34" charset="0"/>
              </a:rPr>
              <a:t>Addressing </a:t>
            </a:r>
            <a:r>
              <a:rPr lang="en-US" sz="2000" dirty="0">
                <a:solidFill>
                  <a:srgbClr val="545C68"/>
                </a:solidFill>
                <a:latin typeface="Calibri" pitchFamily="34" charset="0"/>
              </a:rPr>
              <a:t>historical trauma </a:t>
            </a:r>
            <a:r>
              <a:rPr lang="en-US" dirty="0">
                <a:solidFill>
                  <a:srgbClr val="FF9801"/>
                </a:solidFill>
                <a:latin typeface="Calibri" pitchFamily="34" charset="0"/>
              </a:rPr>
              <a:t>(Brave Heart, et al, 2011, 1998) </a:t>
            </a:r>
            <a:r>
              <a:rPr lang="en-US" sz="2000" dirty="0">
                <a:solidFill>
                  <a:srgbClr val="545C68"/>
                </a:solidFill>
                <a:latin typeface="Calibri" pitchFamily="34" charset="0"/>
              </a:rPr>
              <a:t>and cultural revitalization </a:t>
            </a:r>
            <a:r>
              <a:rPr lang="en-US" dirty="0">
                <a:solidFill>
                  <a:srgbClr val="FF9801"/>
                </a:solidFill>
                <a:latin typeface="Calibri" pitchFamily="34" charset="0"/>
              </a:rPr>
              <a:t>(</a:t>
            </a:r>
            <a:r>
              <a:rPr lang="en-US" dirty="0" err="1">
                <a:solidFill>
                  <a:srgbClr val="FF9801"/>
                </a:solidFill>
                <a:latin typeface="Calibri" pitchFamily="34" charset="0"/>
              </a:rPr>
              <a:t>Coyhis</a:t>
            </a:r>
            <a:r>
              <a:rPr lang="en-US" dirty="0">
                <a:solidFill>
                  <a:srgbClr val="FF9801"/>
                </a:solidFill>
                <a:latin typeface="Calibri" pitchFamily="34" charset="0"/>
              </a:rPr>
              <a:t>, 2000, </a:t>
            </a:r>
            <a:r>
              <a:rPr lang="en-US" dirty="0" err="1">
                <a:solidFill>
                  <a:srgbClr val="FF9801"/>
                </a:solidFill>
                <a:latin typeface="Calibri" pitchFamily="34" charset="0"/>
              </a:rPr>
              <a:t>Coyhis</a:t>
            </a:r>
            <a:r>
              <a:rPr lang="en-US" dirty="0">
                <a:solidFill>
                  <a:srgbClr val="FF9801"/>
                </a:solidFill>
                <a:latin typeface="Calibri" pitchFamily="34" charset="0"/>
              </a:rPr>
              <a:t> &amp; White, 2006</a:t>
            </a:r>
            <a:r>
              <a:rPr lang="en-US" dirty="0" smtClean="0">
                <a:solidFill>
                  <a:srgbClr val="FF9801"/>
                </a:solidFill>
                <a:latin typeface="Calibri" pitchFamily="34" charset="0"/>
              </a:rPr>
              <a:t>)</a:t>
            </a:r>
            <a:endParaRPr lang="en-US" dirty="0">
              <a:solidFill>
                <a:srgbClr val="FF9801"/>
              </a:solidFill>
              <a:latin typeface="Calibri" pitchFamily="34" charset="0"/>
            </a:endParaRPr>
          </a:p>
        </p:txBody>
      </p:sp>
      <p:pic>
        <p:nvPicPr>
          <p:cNvPr id="2" name="Picture 1" descr="MP9004483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51" y="2286000"/>
            <a:ext cx="4470849" cy="2971800"/>
          </a:xfrm>
          <a:prstGeom prst="rect">
            <a:avLst/>
          </a:prstGeom>
          <a:ln>
            <a:solidFill>
              <a:srgbClr val="FF9801"/>
            </a:solidFill>
          </a:ln>
        </p:spPr>
      </p:pic>
    </p:spTree>
    <p:extLst>
      <p:ext uri="{BB962C8B-B14F-4D97-AF65-F5344CB8AC3E}">
        <p14:creationId xmlns:p14="http://schemas.microsoft.com/office/powerpoint/2010/main" val="178380576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dirty="0" smtClean="0">
                <a:solidFill>
                  <a:srgbClr val="545C68"/>
                </a:solidFill>
                <a:latin typeface="Nexa Light"/>
              </a:rPr>
              <a:t>BREAKING</a:t>
            </a:r>
            <a:r>
              <a:rPr lang="en-US" sz="2200" b="1" dirty="0" smtClean="0">
                <a:solidFill>
                  <a:srgbClr val="FF9801"/>
                </a:solidFill>
                <a:latin typeface="Nexa Light"/>
              </a:rPr>
              <a:t> INTERGENERATIONAL CYCLES</a:t>
            </a:r>
            <a:endParaRPr lang="en-US" sz="2200" dirty="0" smtClean="0">
              <a:solidFill>
                <a:srgbClr val="545C68"/>
              </a:solidFill>
              <a:latin typeface="Nexa Bold"/>
            </a:endParaRPr>
          </a:p>
        </p:txBody>
      </p:sp>
      <p:grpSp>
        <p:nvGrpSpPr>
          <p:cNvPr id="57346" name="Group 73"/>
          <p:cNvGrpSpPr>
            <a:grpSpLocks/>
          </p:cNvGrpSpPr>
          <p:nvPr/>
        </p:nvGrpSpPr>
        <p:grpSpPr bwMode="auto">
          <a:xfrm>
            <a:off x="1447800" y="685800"/>
            <a:ext cx="6248400" cy="6096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5029200" y="2133600"/>
            <a:ext cx="3276600" cy="3631763"/>
          </a:xfrm>
          <a:prstGeom prst="rect">
            <a:avLst/>
          </a:prstGeom>
          <a:noFill/>
          <a:ln w="9525">
            <a:noFill/>
            <a:miter lim="800000"/>
            <a:headEnd/>
            <a:tailEnd/>
          </a:ln>
        </p:spPr>
        <p:txBody>
          <a:bodyPr wrap="square">
            <a:spAutoFit/>
          </a:bodyPr>
          <a:lstStyle/>
          <a:p>
            <a:pPr marL="338138" indent="-338138">
              <a:spcBef>
                <a:spcPts val="3600"/>
              </a:spcBef>
              <a:buClr>
                <a:srgbClr val="FF9801"/>
              </a:buClr>
              <a:buFont typeface="Courier New" pitchFamily="49" charset="0"/>
              <a:buChar char="o"/>
            </a:pPr>
            <a:r>
              <a:rPr lang="en-US" sz="2000" dirty="0" smtClean="0">
                <a:solidFill>
                  <a:srgbClr val="545C68"/>
                </a:solidFill>
                <a:latin typeface="Calibri" pitchFamily="34" charset="0"/>
              </a:rPr>
              <a:t>Family</a:t>
            </a:r>
            <a:r>
              <a:rPr lang="en-US" sz="2000" dirty="0">
                <a:solidFill>
                  <a:srgbClr val="545C68"/>
                </a:solidFill>
                <a:latin typeface="Calibri" pitchFamily="34" charset="0"/>
              </a:rPr>
              <a:t>/children’s programs integrated into addiction treatment and recovery support services</a:t>
            </a:r>
          </a:p>
          <a:p>
            <a:pPr marL="338138" indent="-338138">
              <a:spcBef>
                <a:spcPts val="3600"/>
              </a:spcBef>
              <a:buClr>
                <a:srgbClr val="FF9801"/>
              </a:buClr>
              <a:buFont typeface="Courier New" pitchFamily="49" charset="0"/>
              <a:buChar char="o"/>
            </a:pPr>
            <a:r>
              <a:rPr lang="en-US" sz="2000" dirty="0" smtClean="0">
                <a:solidFill>
                  <a:srgbClr val="545C68"/>
                </a:solidFill>
                <a:latin typeface="Calibri" pitchFamily="34" charset="0"/>
              </a:rPr>
              <a:t>Enhancing </a:t>
            </a:r>
            <a:r>
              <a:rPr lang="en-US" sz="2000" dirty="0">
                <a:solidFill>
                  <a:srgbClr val="545C68"/>
                </a:solidFill>
                <a:latin typeface="Calibri" pitchFamily="34" charset="0"/>
              </a:rPr>
              <a:t>effectiveness of parents in recovery, e.g., integrating parenting education into treatment and post-treatment recovery support </a:t>
            </a:r>
            <a:r>
              <a:rPr lang="en-US" sz="2000" dirty="0" smtClean="0">
                <a:solidFill>
                  <a:srgbClr val="545C68"/>
                </a:solidFill>
                <a:latin typeface="Calibri" pitchFamily="34" charset="0"/>
              </a:rPr>
              <a:t>services</a:t>
            </a:r>
            <a:endParaRPr lang="en-US" sz="2000" dirty="0">
              <a:solidFill>
                <a:srgbClr val="545C68"/>
              </a:solidFill>
              <a:latin typeface="Calibri" pitchFamily="34" charset="0"/>
            </a:endParaRPr>
          </a:p>
        </p:txBody>
      </p:sp>
      <p:pic>
        <p:nvPicPr>
          <p:cNvPr id="2" name="Picture 1" descr="MP900448492.JPG"/>
          <p:cNvPicPr>
            <a:picLocks noChangeAspect="1"/>
          </p:cNvPicPr>
          <p:nvPr/>
        </p:nvPicPr>
        <p:blipFill rotWithShape="1">
          <a:blip r:embed="rId3">
            <a:extLst>
              <a:ext uri="{28A0092B-C50C-407E-A947-70E740481C1C}">
                <a14:useLocalDpi xmlns:a14="http://schemas.microsoft.com/office/drawing/2010/main" val="0"/>
              </a:ext>
            </a:extLst>
          </a:blip>
          <a:srcRect l="17672"/>
          <a:stretch/>
        </p:blipFill>
        <p:spPr>
          <a:xfrm>
            <a:off x="1066800" y="2286000"/>
            <a:ext cx="3764037" cy="3048000"/>
          </a:xfrm>
          <a:prstGeom prst="rect">
            <a:avLst/>
          </a:prstGeom>
          <a:ln>
            <a:solidFill>
              <a:srgbClr val="FF9801"/>
            </a:solidFill>
          </a:ln>
        </p:spPr>
      </p:pic>
    </p:spTree>
    <p:extLst>
      <p:ext uri="{BB962C8B-B14F-4D97-AF65-F5344CB8AC3E}">
        <p14:creationId xmlns:p14="http://schemas.microsoft.com/office/powerpoint/2010/main" val="396375788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685800" y="584200"/>
            <a:ext cx="7772400" cy="860425"/>
          </a:xfrm>
        </p:spPr>
        <p:txBody>
          <a:bodyPr/>
          <a:lstStyle/>
          <a:p>
            <a:r>
              <a:rPr lang="en-US" sz="2200" dirty="0" smtClean="0">
                <a:solidFill>
                  <a:srgbClr val="545C68"/>
                </a:solidFill>
                <a:latin typeface="Nexa Light"/>
              </a:rPr>
              <a:t>BREAKING</a:t>
            </a:r>
            <a:r>
              <a:rPr lang="en-US" sz="2200" b="1" dirty="0" smtClean="0">
                <a:solidFill>
                  <a:srgbClr val="FF9801"/>
                </a:solidFill>
                <a:latin typeface="Nexa Light"/>
              </a:rPr>
              <a:t> INTERGENERATIONAL CYCLES</a:t>
            </a:r>
            <a:endParaRPr lang="en-US" sz="2200" dirty="0" smtClean="0">
              <a:solidFill>
                <a:srgbClr val="545C68"/>
              </a:solidFill>
              <a:latin typeface="Nexa Bold"/>
            </a:endParaRPr>
          </a:p>
        </p:txBody>
      </p:sp>
      <p:grpSp>
        <p:nvGrpSpPr>
          <p:cNvPr id="57346" name="Group 73"/>
          <p:cNvGrpSpPr>
            <a:grpSpLocks/>
          </p:cNvGrpSpPr>
          <p:nvPr/>
        </p:nvGrpSpPr>
        <p:grpSpPr bwMode="auto">
          <a:xfrm>
            <a:off x="1447800" y="685800"/>
            <a:ext cx="6248400" cy="609600"/>
            <a:chOff x="3429000" y="526256"/>
            <a:chExt cx="2384632" cy="457200"/>
          </a:xfrm>
        </p:grpSpPr>
        <p:pic>
          <p:nvPicPr>
            <p:cNvPr id="5735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5735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49" name="TextBox 7"/>
          <p:cNvSpPr txBox="1">
            <a:spLocks noChangeArrowheads="1"/>
          </p:cNvSpPr>
          <p:nvPr/>
        </p:nvSpPr>
        <p:spPr bwMode="auto">
          <a:xfrm>
            <a:off x="5638800" y="2057400"/>
            <a:ext cx="2438400" cy="3708708"/>
          </a:xfrm>
          <a:prstGeom prst="rect">
            <a:avLst/>
          </a:prstGeom>
          <a:noFill/>
          <a:ln w="9525">
            <a:noFill/>
            <a:miter lim="800000"/>
            <a:headEnd/>
            <a:tailEnd/>
          </a:ln>
        </p:spPr>
        <p:txBody>
          <a:bodyPr wrap="square">
            <a:spAutoFit/>
          </a:bodyPr>
          <a:lstStyle/>
          <a:p>
            <a:pPr marL="395288" indent="-395288">
              <a:spcBef>
                <a:spcPts val="1800"/>
              </a:spcBef>
              <a:buClr>
                <a:srgbClr val="FF9801"/>
              </a:buClr>
              <a:buFont typeface="Courier New" pitchFamily="49" charset="0"/>
              <a:buChar char="o"/>
            </a:pPr>
            <a:r>
              <a:rPr lang="en-US" sz="2000" dirty="0" smtClean="0">
                <a:solidFill>
                  <a:srgbClr val="545C68"/>
                </a:solidFill>
                <a:latin typeface="Calibri" pitchFamily="34" charset="0"/>
              </a:rPr>
              <a:t>Targeted </a:t>
            </a:r>
            <a:r>
              <a:rPr lang="en-US" sz="2000" dirty="0">
                <a:solidFill>
                  <a:srgbClr val="545C68"/>
                </a:solidFill>
                <a:latin typeface="Calibri" pitchFamily="34" charset="0"/>
              </a:rPr>
              <a:t>prevention activities for children with family histories of addiction</a:t>
            </a:r>
          </a:p>
          <a:p>
            <a:pPr marL="395288" indent="-395288">
              <a:spcBef>
                <a:spcPts val="1800"/>
              </a:spcBef>
              <a:buClr>
                <a:srgbClr val="FF9801"/>
              </a:buClr>
              <a:buFont typeface="Courier New" pitchFamily="49" charset="0"/>
              <a:buChar char="o"/>
            </a:pPr>
            <a:r>
              <a:rPr lang="en-US" sz="2000" dirty="0" smtClean="0">
                <a:solidFill>
                  <a:srgbClr val="545C68"/>
                </a:solidFill>
                <a:latin typeface="Calibri" pitchFamily="34" charset="0"/>
              </a:rPr>
              <a:t>Early </a:t>
            </a:r>
            <a:r>
              <a:rPr lang="en-US" sz="2000" dirty="0">
                <a:solidFill>
                  <a:srgbClr val="545C68"/>
                </a:solidFill>
                <a:latin typeface="Calibri" pitchFamily="34" charset="0"/>
              </a:rPr>
              <a:t>intervention strategies aimed at preventing/shortening addiction </a:t>
            </a:r>
            <a:r>
              <a:rPr lang="en-US" sz="2000" dirty="0" smtClean="0">
                <a:solidFill>
                  <a:srgbClr val="545C68"/>
                </a:solidFill>
                <a:latin typeface="Calibri" pitchFamily="34" charset="0"/>
              </a:rPr>
              <a:t>careers</a:t>
            </a:r>
            <a:endParaRPr lang="en-US" sz="2000" dirty="0">
              <a:solidFill>
                <a:srgbClr val="545C68"/>
              </a:solidFill>
              <a:latin typeface="Calibri" pitchFamily="34" charset="0"/>
            </a:endParaRPr>
          </a:p>
        </p:txBody>
      </p:sp>
      <p:pic>
        <p:nvPicPr>
          <p:cNvPr id="2" name="Picture 1" descr="MP9003863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438400"/>
            <a:ext cx="4267200" cy="2844800"/>
          </a:xfrm>
          <a:prstGeom prst="rect">
            <a:avLst/>
          </a:prstGeom>
          <a:ln>
            <a:solidFill>
              <a:srgbClr val="FF9801"/>
            </a:solidFill>
          </a:ln>
        </p:spPr>
      </p:pic>
    </p:spTree>
    <p:extLst>
      <p:ext uri="{BB962C8B-B14F-4D97-AF65-F5344CB8AC3E}">
        <p14:creationId xmlns:p14="http://schemas.microsoft.com/office/powerpoint/2010/main" val="216513458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a:xfrm>
            <a:off x="685800" y="2797175"/>
            <a:ext cx="7772400" cy="1470025"/>
          </a:xfrm>
        </p:spPr>
        <p:txBody>
          <a:bodyPr/>
          <a:lstStyle/>
          <a:p>
            <a:r>
              <a:rPr lang="en-US" sz="3000" smtClean="0">
                <a:solidFill>
                  <a:srgbClr val="545C68"/>
                </a:solidFill>
                <a:latin typeface="Nexa Light"/>
              </a:rPr>
              <a:t>THANK YOU!</a:t>
            </a:r>
          </a:p>
        </p:txBody>
      </p:sp>
      <p:grpSp>
        <p:nvGrpSpPr>
          <p:cNvPr id="71682" name="Group 5"/>
          <p:cNvGrpSpPr>
            <a:grpSpLocks/>
          </p:cNvGrpSpPr>
          <p:nvPr/>
        </p:nvGrpSpPr>
        <p:grpSpPr bwMode="auto">
          <a:xfrm>
            <a:off x="3124200" y="3024188"/>
            <a:ext cx="2921000" cy="914400"/>
            <a:chOff x="3373820" y="2387816"/>
            <a:chExt cx="2463087" cy="762004"/>
          </a:xfrm>
        </p:grpSpPr>
        <p:pic>
          <p:nvPicPr>
            <p:cNvPr id="71684" name="Picture 3"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73820" y="2387816"/>
              <a:ext cx="100887" cy="762004"/>
            </a:xfrm>
            <a:prstGeom prst="rect">
              <a:avLst/>
            </a:prstGeom>
            <a:noFill/>
            <a:ln w="9525">
              <a:noFill/>
              <a:miter lim="800000"/>
              <a:headEnd/>
              <a:tailEnd/>
            </a:ln>
          </p:spPr>
        </p:pic>
        <p:pic>
          <p:nvPicPr>
            <p:cNvPr id="71685" name="Picture 4"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36020" y="2387816"/>
              <a:ext cx="100887" cy="762004"/>
            </a:xfrm>
            <a:prstGeom prst="rect">
              <a:avLst/>
            </a:prstGeom>
            <a:noFill/>
            <a:ln w="9525">
              <a:noFill/>
              <a:miter lim="800000"/>
              <a:headEnd/>
              <a:tailEnd/>
            </a:ln>
          </p:spPr>
        </p:pic>
      </p:grpSp>
      <p:pic>
        <p:nvPicPr>
          <p:cNvPr id="71683" name="Picture 6" descr="05_Your-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1651000"/>
            <a:ext cx="1524000" cy="1547813"/>
          </a:xfrm>
          <a:prstGeom prst="rect">
            <a:avLst/>
          </a:prstGeom>
          <a:noFill/>
          <a:ln w="9525">
            <a:noFill/>
            <a:miter lim="800000"/>
            <a:headEnd/>
            <a:tailEnd/>
          </a:ln>
        </p:spPr>
      </p:pic>
    </p:spTree>
    <p:extLst>
      <p:ext uri="{BB962C8B-B14F-4D97-AF65-F5344CB8AC3E}">
        <p14:creationId xmlns:p14="http://schemas.microsoft.com/office/powerpoint/2010/main" val="55062640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ctrTitle"/>
          </p:nvPr>
        </p:nvSpPr>
        <p:spPr>
          <a:xfrm>
            <a:off x="685800" y="584200"/>
            <a:ext cx="7772400" cy="860425"/>
          </a:xfrm>
        </p:spPr>
        <p:txBody>
          <a:bodyPr/>
          <a:lstStyle/>
          <a:p>
            <a:r>
              <a:rPr lang="en-US" sz="2200" b="1" smtClean="0">
                <a:solidFill>
                  <a:srgbClr val="FF9801"/>
                </a:solidFill>
                <a:latin typeface="Nexa Light"/>
              </a:rPr>
              <a:t>ASKING</a:t>
            </a:r>
            <a:r>
              <a:rPr lang="en-US" sz="2200" smtClean="0">
                <a:solidFill>
                  <a:srgbClr val="FF9801"/>
                </a:solidFill>
                <a:latin typeface="Nexa Light"/>
              </a:rPr>
              <a:t> </a:t>
            </a:r>
            <a:r>
              <a:rPr lang="en-US" sz="2200" smtClean="0">
                <a:solidFill>
                  <a:srgbClr val="545C68"/>
                </a:solidFill>
                <a:latin typeface="Nexa Light"/>
              </a:rPr>
              <a:t>QUESTIONS</a:t>
            </a:r>
            <a:endParaRPr lang="en-US" sz="2200" b="1" smtClean="0">
              <a:solidFill>
                <a:srgbClr val="545C68"/>
              </a:solidFill>
              <a:latin typeface="Nexa Bold"/>
            </a:endParaRPr>
          </a:p>
        </p:txBody>
      </p:sp>
      <p:grpSp>
        <p:nvGrpSpPr>
          <p:cNvPr id="72706" name="Group 73"/>
          <p:cNvGrpSpPr>
            <a:grpSpLocks/>
          </p:cNvGrpSpPr>
          <p:nvPr/>
        </p:nvGrpSpPr>
        <p:grpSpPr bwMode="auto">
          <a:xfrm>
            <a:off x="2971800" y="685800"/>
            <a:ext cx="3200400" cy="609600"/>
            <a:chOff x="3429000" y="526256"/>
            <a:chExt cx="2384632" cy="457200"/>
          </a:xfrm>
        </p:grpSpPr>
        <p:pic>
          <p:nvPicPr>
            <p:cNvPr id="72712"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2713"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2708" name="TextBox 95"/>
          <p:cNvSpPr txBox="1">
            <a:spLocks noChangeArrowheads="1"/>
          </p:cNvSpPr>
          <p:nvPr/>
        </p:nvSpPr>
        <p:spPr bwMode="auto">
          <a:xfrm>
            <a:off x="4419600" y="2514600"/>
            <a:ext cx="3962400" cy="954088"/>
          </a:xfrm>
          <a:prstGeom prst="rect">
            <a:avLst/>
          </a:prstGeom>
          <a:noFill/>
          <a:ln w="9525">
            <a:noFill/>
            <a:miter lim="800000"/>
            <a:headEnd/>
            <a:tailEnd/>
          </a:ln>
        </p:spPr>
        <p:txBody>
          <a:bodyPr>
            <a:spAutoFit/>
          </a:bodyPr>
          <a:lstStyle/>
          <a:p>
            <a:pPr>
              <a:spcBef>
                <a:spcPts val="1800"/>
              </a:spcBef>
            </a:pPr>
            <a:r>
              <a:rPr lang="en-US" sz="2800">
                <a:solidFill>
                  <a:srgbClr val="545C68"/>
                </a:solidFill>
                <a:latin typeface="Calibri" pitchFamily="34" charset="0"/>
              </a:rPr>
              <a:t>Ask questions through the Questions Pane</a:t>
            </a:r>
          </a:p>
        </p:txBody>
      </p:sp>
      <p:pic>
        <p:nvPicPr>
          <p:cNvPr id="72709" name="Picture 10" descr="control_panel.jpg"/>
          <p:cNvPicPr>
            <a:picLocks noChangeAspect="1"/>
          </p:cNvPicPr>
          <p:nvPr/>
        </p:nvPicPr>
        <p:blipFill>
          <a:blip r:embed="rId3"/>
          <a:srcRect/>
          <a:stretch>
            <a:fillRect/>
          </a:stretch>
        </p:blipFill>
        <p:spPr bwMode="auto">
          <a:xfrm>
            <a:off x="1219200" y="1981200"/>
            <a:ext cx="2909888" cy="3733800"/>
          </a:xfrm>
          <a:prstGeom prst="rect">
            <a:avLst/>
          </a:prstGeom>
          <a:noFill/>
          <a:ln w="9525">
            <a:noFill/>
            <a:miter lim="800000"/>
            <a:headEnd/>
            <a:tailEnd/>
          </a:ln>
        </p:spPr>
      </p:pic>
      <p:sp>
        <p:nvSpPr>
          <p:cNvPr id="2" name="Left Arrow 1"/>
          <p:cNvSpPr/>
          <p:nvPr/>
        </p:nvSpPr>
        <p:spPr>
          <a:xfrm>
            <a:off x="4419600" y="3733800"/>
            <a:ext cx="1828800" cy="533400"/>
          </a:xfrm>
          <a:prstGeom prst="leftArrow">
            <a:avLst/>
          </a:prstGeom>
          <a:solidFill>
            <a:srgbClr val="FF980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2711" name="Picture 9" descr="05_Your-Logo.png"/>
          <p:cNvPicPr>
            <a:picLocks noChangeAspect="1"/>
          </p:cNvPicPr>
          <p:nvPr/>
        </p:nvPicPr>
        <p:blipFill>
          <a:blip r:embed="rId4"/>
          <a:srcRect/>
          <a:stretch>
            <a:fillRect/>
          </a:stretch>
        </p:blipFill>
        <p:spPr bwMode="auto">
          <a:xfrm>
            <a:off x="8229600" y="5103813"/>
            <a:ext cx="827088" cy="839787"/>
          </a:xfrm>
          <a:prstGeom prst="rect">
            <a:avLst/>
          </a:prstGeom>
          <a:noFill/>
          <a:ln w="9525">
            <a:noFill/>
            <a:miter lim="800000"/>
            <a:headEnd/>
            <a:tailEnd/>
          </a:ln>
        </p:spPr>
      </p:pic>
    </p:spTree>
    <p:extLst>
      <p:ext uri="{BB962C8B-B14F-4D97-AF65-F5344CB8AC3E}">
        <p14:creationId xmlns:p14="http://schemas.microsoft.com/office/powerpoint/2010/main" val="236318239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ctrTitle"/>
          </p:nvPr>
        </p:nvSpPr>
        <p:spPr>
          <a:xfrm>
            <a:off x="685800" y="584200"/>
            <a:ext cx="7772400" cy="860425"/>
          </a:xfrm>
        </p:spPr>
        <p:txBody>
          <a:bodyPr/>
          <a:lstStyle/>
          <a:p>
            <a:r>
              <a:rPr lang="en-US" sz="2200" smtClean="0">
                <a:solidFill>
                  <a:srgbClr val="545C68"/>
                </a:solidFill>
                <a:latin typeface="Nexa Light"/>
              </a:rPr>
              <a:t>OTHER </a:t>
            </a:r>
            <a:r>
              <a:rPr lang="en-US" sz="2200" b="1" smtClean="0">
                <a:solidFill>
                  <a:srgbClr val="FF9801"/>
                </a:solidFill>
                <a:latin typeface="Nexa Light"/>
              </a:rPr>
              <a:t>RTP WEBINARS</a:t>
            </a:r>
            <a:endParaRPr lang="en-US" sz="2200" b="1" smtClean="0">
              <a:solidFill>
                <a:srgbClr val="FF9801"/>
              </a:solidFill>
              <a:latin typeface="Nexa Bold"/>
            </a:endParaRPr>
          </a:p>
        </p:txBody>
      </p:sp>
      <p:grpSp>
        <p:nvGrpSpPr>
          <p:cNvPr id="73730" name="Group 73"/>
          <p:cNvGrpSpPr>
            <a:grpSpLocks/>
          </p:cNvGrpSpPr>
          <p:nvPr/>
        </p:nvGrpSpPr>
        <p:grpSpPr bwMode="auto">
          <a:xfrm>
            <a:off x="2743200" y="685800"/>
            <a:ext cx="3657600" cy="609600"/>
            <a:chOff x="3429000" y="526256"/>
            <a:chExt cx="2384632" cy="457200"/>
          </a:xfrm>
        </p:grpSpPr>
        <p:pic>
          <p:nvPicPr>
            <p:cNvPr id="73735"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3736"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4478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732" name="Rectangle 2"/>
          <p:cNvSpPr>
            <a:spLocks noChangeArrowheads="1"/>
          </p:cNvSpPr>
          <p:nvPr/>
        </p:nvSpPr>
        <p:spPr bwMode="auto">
          <a:xfrm>
            <a:off x="990600" y="1676400"/>
            <a:ext cx="7239000" cy="4247317"/>
          </a:xfrm>
          <a:prstGeom prst="rect">
            <a:avLst/>
          </a:prstGeom>
          <a:noFill/>
          <a:ln w="9525">
            <a:noFill/>
            <a:miter lim="800000"/>
            <a:headEnd/>
            <a:tailEnd/>
          </a:ln>
        </p:spPr>
        <p:txBody>
          <a:bodyPr>
            <a:spAutoFit/>
          </a:bodyPr>
          <a:lstStyle/>
          <a:p>
            <a:r>
              <a:rPr lang="en-US" sz="1500" b="1" dirty="0">
                <a:solidFill>
                  <a:srgbClr val="FF9801"/>
                </a:solidFill>
                <a:latin typeface="Calibri" pitchFamily="34" charset="0"/>
              </a:rPr>
              <a:t>Defining Addiction Recovery</a:t>
            </a:r>
            <a:endParaRPr lang="en-US" sz="1500" dirty="0">
              <a:solidFill>
                <a:srgbClr val="FF9801"/>
              </a:solidFill>
              <a:latin typeface="Calibri" pitchFamily="34" charset="0"/>
            </a:endParaRPr>
          </a:p>
          <a:p>
            <a:pPr marL="742950" lvl="1" indent="-285750">
              <a:buFont typeface="Arial" charset="0"/>
              <a:buChar char="•"/>
            </a:pPr>
            <a:r>
              <a:rPr lang="en-US" sz="1500" dirty="0">
                <a:latin typeface="Calibri" pitchFamily="34" charset="0"/>
              </a:rPr>
              <a:t>Wednesday, February 13, 2013 @ 3-4pm EST</a:t>
            </a:r>
          </a:p>
          <a:p>
            <a:r>
              <a:rPr lang="en-US" sz="1500" b="1" dirty="0">
                <a:solidFill>
                  <a:srgbClr val="FF9801"/>
                </a:solidFill>
                <a:latin typeface="Calibri" pitchFamily="34" charset="0"/>
              </a:rPr>
              <a:t>What Does Science Say? Reviewing Recovery Research</a:t>
            </a:r>
            <a:endParaRPr lang="en-US" sz="1500" dirty="0">
              <a:solidFill>
                <a:srgbClr val="FF9801"/>
              </a:solidFill>
              <a:latin typeface="Calibri" pitchFamily="34" charset="0"/>
            </a:endParaRPr>
          </a:p>
          <a:p>
            <a:pPr marL="742950" lvl="1" indent="-285750">
              <a:buFont typeface="Arial" charset="0"/>
              <a:buChar char="•"/>
            </a:pPr>
            <a:r>
              <a:rPr lang="en-US" sz="1500" dirty="0">
                <a:latin typeface="Calibri" pitchFamily="34" charset="0"/>
              </a:rPr>
              <a:t>Thursday, February 28, 2013 @ 12-1:30pm EST</a:t>
            </a:r>
          </a:p>
          <a:p>
            <a:r>
              <a:rPr lang="en-US" sz="1500" b="1" dirty="0">
                <a:solidFill>
                  <a:srgbClr val="FF9801"/>
                </a:solidFill>
                <a:latin typeface="Calibri" pitchFamily="34" charset="0"/>
              </a:rPr>
              <a:t>Defining Recovery-Oriented Systems of Care (ROSC)</a:t>
            </a:r>
            <a:endParaRPr lang="en-US" sz="1500" dirty="0">
              <a:solidFill>
                <a:srgbClr val="FF9801"/>
              </a:solidFill>
              <a:latin typeface="Calibri" pitchFamily="34" charset="0"/>
            </a:endParaRPr>
          </a:p>
          <a:p>
            <a:pPr marL="742950" lvl="1" indent="-285750">
              <a:buFont typeface="Arial" charset="0"/>
              <a:buChar char="•"/>
            </a:pPr>
            <a:r>
              <a:rPr lang="en-US" sz="1500" dirty="0">
                <a:latin typeface="Calibri" pitchFamily="34" charset="0"/>
              </a:rPr>
              <a:t>Wednesday, March 13, 2013 @ 3-4pm EST</a:t>
            </a:r>
          </a:p>
          <a:p>
            <a:r>
              <a:rPr lang="en-US" sz="1500" b="1" dirty="0">
                <a:solidFill>
                  <a:srgbClr val="FF9801"/>
                </a:solidFill>
                <a:latin typeface="Calibri" pitchFamily="34" charset="0"/>
              </a:rPr>
              <a:t>The History of Recovery in the United States and the Addiction Profession</a:t>
            </a:r>
            <a:endParaRPr lang="en-US" sz="1500" dirty="0">
              <a:solidFill>
                <a:srgbClr val="FF9801"/>
              </a:solidFill>
              <a:latin typeface="Calibri" pitchFamily="34" charset="0"/>
            </a:endParaRPr>
          </a:p>
          <a:p>
            <a:pPr marL="742950" lvl="1" indent="-285750">
              <a:buFont typeface="Arial" charset="0"/>
              <a:buChar char="•"/>
            </a:pPr>
            <a:r>
              <a:rPr lang="en-US" sz="1500" dirty="0">
                <a:latin typeface="Calibri" pitchFamily="34" charset="0"/>
              </a:rPr>
              <a:t>Tuesday, March 26, 2013 @ 12-1:30pm EST</a:t>
            </a:r>
          </a:p>
          <a:p>
            <a:r>
              <a:rPr lang="en-US" sz="1500" b="1" dirty="0">
                <a:solidFill>
                  <a:srgbClr val="FF9801"/>
                </a:solidFill>
                <a:latin typeface="Calibri" pitchFamily="34" charset="0"/>
              </a:rPr>
              <a:t>Using Recovery-Oriented Principles in Addiction Counseling Practice</a:t>
            </a:r>
            <a:endParaRPr lang="en-US" sz="1500" dirty="0">
              <a:solidFill>
                <a:srgbClr val="FF9801"/>
              </a:solidFill>
              <a:latin typeface="Calibri" pitchFamily="34" charset="0"/>
            </a:endParaRPr>
          </a:p>
          <a:p>
            <a:pPr marL="742950" lvl="1" indent="-285750">
              <a:buFont typeface="Arial" charset="0"/>
              <a:buChar char="•"/>
            </a:pPr>
            <a:r>
              <a:rPr lang="en-US" sz="1500" dirty="0">
                <a:latin typeface="Calibri" pitchFamily="34" charset="0"/>
              </a:rPr>
              <a:t>Wednesday, April 10, 2013 @ 3-5pm EST</a:t>
            </a:r>
          </a:p>
          <a:p>
            <a:r>
              <a:rPr lang="en-US" sz="1500" b="1" dirty="0">
                <a:solidFill>
                  <a:srgbClr val="FF9801"/>
                </a:solidFill>
                <a:latin typeface="Calibri" pitchFamily="34" charset="0"/>
              </a:rPr>
              <a:t>Understanding the Role of Peer Recovery </a:t>
            </a:r>
            <a:r>
              <a:rPr lang="en-US" sz="1500" b="1" dirty="0" smtClean="0">
                <a:solidFill>
                  <a:srgbClr val="FF9801"/>
                </a:solidFill>
                <a:latin typeface="Calibri" pitchFamily="34" charset="0"/>
              </a:rPr>
              <a:t>Coaches in the Addiction Profession</a:t>
            </a:r>
            <a:endParaRPr lang="en-US" sz="1500" dirty="0">
              <a:solidFill>
                <a:srgbClr val="FF9801"/>
              </a:solidFill>
              <a:latin typeface="Calibri" pitchFamily="34" charset="0"/>
            </a:endParaRPr>
          </a:p>
          <a:p>
            <a:pPr marL="742950" lvl="1" indent="-285750">
              <a:buFont typeface="Arial" charset="0"/>
              <a:buChar char="•"/>
            </a:pPr>
            <a:r>
              <a:rPr lang="en-US" sz="1500" dirty="0">
                <a:latin typeface="Calibri" pitchFamily="34" charset="0"/>
              </a:rPr>
              <a:t>Tuesday, April 23, 2013 @ 12-1:30pm EST</a:t>
            </a:r>
          </a:p>
          <a:p>
            <a:r>
              <a:rPr lang="en-US" sz="1500" b="1" dirty="0">
                <a:solidFill>
                  <a:srgbClr val="FF9801"/>
                </a:solidFill>
                <a:latin typeface="Calibri" pitchFamily="34" charset="0"/>
              </a:rPr>
              <a:t>Including Family and Community in the Recovery Process</a:t>
            </a:r>
            <a:endParaRPr lang="en-US" sz="1500" dirty="0">
              <a:solidFill>
                <a:srgbClr val="FF9801"/>
              </a:solidFill>
              <a:latin typeface="Calibri" pitchFamily="34" charset="0"/>
            </a:endParaRPr>
          </a:p>
          <a:p>
            <a:pPr marL="742950" lvl="1" indent="-285750">
              <a:buFont typeface="Arial" charset="0"/>
              <a:buChar char="•"/>
            </a:pPr>
            <a:r>
              <a:rPr lang="en-US" sz="1500" dirty="0">
                <a:latin typeface="Calibri" pitchFamily="34" charset="0"/>
              </a:rPr>
              <a:t>Wednesday, May 8, 2013 @ 3-5pm EST</a:t>
            </a:r>
          </a:p>
          <a:p>
            <a:r>
              <a:rPr lang="en-US" sz="1500" b="1" dirty="0" smtClean="0">
                <a:solidFill>
                  <a:srgbClr val="FF9801"/>
                </a:solidFill>
                <a:latin typeface="Calibri" pitchFamily="34" charset="0"/>
              </a:rPr>
              <a:t>Collaborating </a:t>
            </a:r>
            <a:r>
              <a:rPr lang="en-US" sz="1500" b="1" dirty="0">
                <a:solidFill>
                  <a:srgbClr val="FF9801"/>
                </a:solidFill>
                <a:latin typeface="Calibri" pitchFamily="34" charset="0"/>
              </a:rPr>
              <a:t>with Other Professions, Professionals, and Communities</a:t>
            </a:r>
            <a:endParaRPr lang="en-US" sz="1500" dirty="0">
              <a:solidFill>
                <a:srgbClr val="FF9801"/>
              </a:solidFill>
              <a:latin typeface="Calibri" pitchFamily="34" charset="0"/>
            </a:endParaRPr>
          </a:p>
          <a:p>
            <a:pPr marL="742950" lvl="1" indent="-285750">
              <a:buFont typeface="Arial" charset="0"/>
              <a:buChar char="•"/>
            </a:pPr>
            <a:r>
              <a:rPr lang="en-US" sz="1500" dirty="0">
                <a:latin typeface="Calibri" pitchFamily="34" charset="0"/>
              </a:rPr>
              <a:t>Tuesday, June 4, 2013 @ 3-4pm </a:t>
            </a:r>
            <a:r>
              <a:rPr lang="en-US" sz="1500" dirty="0" smtClean="0">
                <a:latin typeface="Calibri" pitchFamily="34" charset="0"/>
              </a:rPr>
              <a:t>EST</a:t>
            </a:r>
          </a:p>
          <a:p>
            <a:r>
              <a:rPr lang="en-US" sz="1500" b="1" dirty="0">
                <a:solidFill>
                  <a:srgbClr val="FF9801"/>
                </a:solidFill>
                <a:latin typeface="Calibri" pitchFamily="34" charset="0"/>
              </a:rPr>
              <a:t>Exploring Techniques to Support Long-Term Addiction Recovery for Clients and Families</a:t>
            </a:r>
            <a:endParaRPr lang="en-US" sz="1500" dirty="0">
              <a:solidFill>
                <a:srgbClr val="FF9801"/>
              </a:solidFill>
              <a:latin typeface="Calibri" pitchFamily="34" charset="0"/>
            </a:endParaRPr>
          </a:p>
          <a:p>
            <a:pPr marL="742950" lvl="1" indent="-285750">
              <a:buFont typeface="Arial" charset="0"/>
              <a:buChar char="•"/>
            </a:pPr>
            <a:r>
              <a:rPr lang="en-US" sz="1500" dirty="0" smtClean="0">
                <a:latin typeface="Calibri" pitchFamily="34" charset="0"/>
              </a:rPr>
              <a:t>Wednesday, June 19, </a:t>
            </a:r>
            <a:r>
              <a:rPr lang="en-US" sz="1500" dirty="0">
                <a:latin typeface="Calibri" pitchFamily="34" charset="0"/>
              </a:rPr>
              <a:t>2013 @ 3</a:t>
            </a:r>
            <a:r>
              <a:rPr lang="en-US" sz="1500" dirty="0" smtClean="0">
                <a:latin typeface="Calibri" pitchFamily="34" charset="0"/>
              </a:rPr>
              <a:t>-5pm EST</a:t>
            </a:r>
            <a:endParaRPr lang="en-US" sz="1500" dirty="0">
              <a:latin typeface="Calibri" pitchFamily="34" charset="0"/>
            </a:endParaRPr>
          </a:p>
        </p:txBody>
      </p:sp>
      <p:pic>
        <p:nvPicPr>
          <p:cNvPr id="73733" name="Picture 11" descr="05_Your-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0413" y="1600200"/>
            <a:ext cx="1500187" cy="1524000"/>
          </a:xfrm>
          <a:prstGeom prst="rect">
            <a:avLst/>
          </a:prstGeom>
          <a:noFill/>
          <a:ln w="9525">
            <a:noFill/>
            <a:miter lim="800000"/>
            <a:headEnd/>
            <a:tailEnd/>
          </a:ln>
        </p:spPr>
      </p:pic>
      <p:sp>
        <p:nvSpPr>
          <p:cNvPr id="73734" name="Subtitle 1"/>
          <p:cNvSpPr txBox="1">
            <a:spLocks/>
          </p:cNvSpPr>
          <p:nvPr/>
        </p:nvSpPr>
        <p:spPr bwMode="auto">
          <a:xfrm>
            <a:off x="1828800" y="6324600"/>
            <a:ext cx="5562600" cy="457200"/>
          </a:xfrm>
          <a:prstGeom prst="rect">
            <a:avLst/>
          </a:prstGeom>
          <a:noFill/>
          <a:ln w="9525">
            <a:noFill/>
            <a:miter lim="800000"/>
            <a:headEnd/>
            <a:tailEnd/>
          </a:ln>
        </p:spPr>
        <p:txBody>
          <a:bodyPr/>
          <a:lstStyle/>
          <a:p>
            <a:pPr algn="ctr">
              <a:spcBef>
                <a:spcPct val="20000"/>
              </a:spcBef>
              <a:buFont typeface="Arial" charset="0"/>
              <a:buNone/>
            </a:pPr>
            <a:r>
              <a:rPr kumimoji="1" lang="en-US" sz="2000">
                <a:solidFill>
                  <a:srgbClr val="FF9801"/>
                </a:solidFill>
                <a:latin typeface="Calibri" pitchFamily="34" charset="0"/>
              </a:rPr>
              <a:t>www.naadac.org/education/webinars</a:t>
            </a:r>
            <a:endParaRPr kumimoji="1" lang="en-US" sz="2000">
              <a:solidFill>
                <a:srgbClr val="FF9801"/>
              </a:solidFill>
              <a:latin typeface="Calibri" pitchFamily="34" charset="0"/>
              <a:cs typeface="Arial" charset="0"/>
            </a:endParaRPr>
          </a:p>
          <a:p>
            <a:pPr>
              <a:spcBef>
                <a:spcPct val="20000"/>
              </a:spcBef>
              <a:buFont typeface="Arial" charset="0"/>
              <a:buNone/>
            </a:pPr>
            <a:endParaRPr lang="en-US">
              <a:solidFill>
                <a:srgbClr val="FF9801"/>
              </a:solidFill>
              <a:latin typeface="Calibri" pitchFamily="34" charset="0"/>
            </a:endParaRPr>
          </a:p>
        </p:txBody>
      </p:sp>
    </p:spTree>
    <p:extLst>
      <p:ext uri="{BB962C8B-B14F-4D97-AF65-F5344CB8AC3E}">
        <p14:creationId xmlns:p14="http://schemas.microsoft.com/office/powerpoint/2010/main" val="101690313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ctrTitle"/>
          </p:nvPr>
        </p:nvSpPr>
        <p:spPr>
          <a:xfrm>
            <a:off x="685800" y="584200"/>
            <a:ext cx="7772400" cy="860425"/>
          </a:xfrm>
        </p:spPr>
        <p:txBody>
          <a:bodyPr/>
          <a:lstStyle/>
          <a:p>
            <a:r>
              <a:rPr lang="en-US" sz="2200" b="1" smtClean="0">
                <a:solidFill>
                  <a:srgbClr val="FF9801"/>
                </a:solidFill>
                <a:latin typeface="Nexa Light"/>
              </a:rPr>
              <a:t>WEBINARS </a:t>
            </a:r>
            <a:r>
              <a:rPr lang="en-US" sz="2200" smtClean="0">
                <a:solidFill>
                  <a:srgbClr val="545C68"/>
                </a:solidFill>
                <a:latin typeface="Nexa Light"/>
              </a:rPr>
              <a:t>ON DEMAND</a:t>
            </a:r>
            <a:endParaRPr lang="en-US" sz="2200" b="1" smtClean="0">
              <a:solidFill>
                <a:srgbClr val="545C68"/>
              </a:solidFill>
              <a:latin typeface="Nexa Bold"/>
            </a:endParaRPr>
          </a:p>
        </p:txBody>
      </p:sp>
      <p:grpSp>
        <p:nvGrpSpPr>
          <p:cNvPr id="74754" name="Group 73"/>
          <p:cNvGrpSpPr>
            <a:grpSpLocks/>
          </p:cNvGrpSpPr>
          <p:nvPr/>
        </p:nvGrpSpPr>
        <p:grpSpPr bwMode="auto">
          <a:xfrm>
            <a:off x="2743200" y="685800"/>
            <a:ext cx="3657600" cy="609600"/>
            <a:chOff x="3429000" y="526256"/>
            <a:chExt cx="2384632" cy="457200"/>
          </a:xfrm>
        </p:grpSpPr>
        <p:pic>
          <p:nvPicPr>
            <p:cNvPr id="7476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476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4756" name="Picture 2" descr="On Demand Webinars.jpg"/>
          <p:cNvPicPr>
            <a:picLocks noChangeAspect="1"/>
          </p:cNvPicPr>
          <p:nvPr/>
        </p:nvPicPr>
        <p:blipFill>
          <a:blip r:embed="rId3"/>
          <a:srcRect/>
          <a:stretch>
            <a:fillRect/>
          </a:stretch>
        </p:blipFill>
        <p:spPr bwMode="auto">
          <a:xfrm>
            <a:off x="5486400" y="2311400"/>
            <a:ext cx="2133600" cy="1803400"/>
          </a:xfrm>
          <a:prstGeom prst="rect">
            <a:avLst/>
          </a:prstGeom>
          <a:noFill/>
          <a:ln w="9525">
            <a:noFill/>
            <a:miter lim="800000"/>
            <a:headEnd/>
            <a:tailEnd/>
          </a:ln>
        </p:spPr>
      </p:pic>
      <p:sp>
        <p:nvSpPr>
          <p:cNvPr id="74757" name="Rectangle 2"/>
          <p:cNvSpPr txBox="1">
            <a:spLocks noChangeArrowheads="1"/>
          </p:cNvSpPr>
          <p:nvPr/>
        </p:nvSpPr>
        <p:spPr bwMode="auto">
          <a:xfrm>
            <a:off x="990600" y="1905000"/>
            <a:ext cx="4038600" cy="4114800"/>
          </a:xfrm>
          <a:prstGeom prst="rect">
            <a:avLst/>
          </a:prstGeom>
          <a:noFill/>
          <a:ln w="9525">
            <a:noFill/>
            <a:miter lim="800000"/>
            <a:headEnd/>
            <a:tailEnd/>
          </a:ln>
        </p:spPr>
        <p:txBody>
          <a:bodyPr/>
          <a:lstStyle/>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Medication Assisted Treatment</a:t>
            </a:r>
          </a:p>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Building Your Business with SAP/DOT</a:t>
            </a:r>
          </a:p>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SBIRT</a:t>
            </a:r>
          </a:p>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Billing and Claim Submission</a:t>
            </a:r>
          </a:p>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Ethics</a:t>
            </a:r>
          </a:p>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Co-occurring Disorders</a:t>
            </a:r>
          </a:p>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Test-Taking Strategies</a:t>
            </a:r>
          </a:p>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Conflict Resolution</a:t>
            </a:r>
          </a:p>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Clinical Supervision</a:t>
            </a:r>
          </a:p>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ASAM Placement Criteria</a:t>
            </a:r>
          </a:p>
          <a:p>
            <a:pPr marL="227013" indent="-227013">
              <a:spcBef>
                <a:spcPts val="600"/>
              </a:spcBef>
              <a:buFont typeface="Arial" charset="0"/>
              <a:buChar char="•"/>
            </a:pPr>
            <a:r>
              <a:rPr lang="en-US" i="1">
                <a:solidFill>
                  <a:srgbClr val="545C68"/>
                </a:solidFill>
                <a:latin typeface="Calibri" pitchFamily="34" charset="0"/>
                <a:ea typeface="ＭＳ Ｐゴシック"/>
                <a:cs typeface="ＭＳ Ｐゴシック"/>
              </a:rPr>
              <a:t>DSM-5 Proposed Changes</a:t>
            </a:r>
            <a:endParaRPr lang="en-US" sz="2000">
              <a:solidFill>
                <a:srgbClr val="545C68"/>
              </a:solidFill>
              <a:latin typeface="Calibri" pitchFamily="34" charset="0"/>
              <a:ea typeface="ＭＳ Ｐゴシック"/>
              <a:cs typeface="ＭＳ Ｐゴシック"/>
            </a:endParaRPr>
          </a:p>
        </p:txBody>
      </p:sp>
      <p:sp>
        <p:nvSpPr>
          <p:cNvPr id="74758" name="Rectangle 12"/>
          <p:cNvSpPr>
            <a:spLocks noChangeArrowheads="1"/>
          </p:cNvSpPr>
          <p:nvPr/>
        </p:nvSpPr>
        <p:spPr bwMode="auto">
          <a:xfrm>
            <a:off x="4343400" y="4395788"/>
            <a:ext cx="4343400" cy="938212"/>
          </a:xfrm>
          <a:prstGeom prst="rect">
            <a:avLst/>
          </a:prstGeom>
          <a:noFill/>
          <a:ln w="9525">
            <a:noFill/>
            <a:miter lim="800000"/>
            <a:headEnd/>
            <a:tailEnd/>
          </a:ln>
        </p:spPr>
        <p:txBody>
          <a:bodyPr>
            <a:spAutoFit/>
          </a:bodyPr>
          <a:lstStyle/>
          <a:p>
            <a:pPr algn="ctr">
              <a:spcBef>
                <a:spcPts val="1800"/>
              </a:spcBef>
            </a:pPr>
            <a:r>
              <a:rPr lang="en-US" sz="2000">
                <a:solidFill>
                  <a:srgbClr val="FF9801"/>
                </a:solidFill>
                <a:latin typeface="Calibri" pitchFamily="34" charset="0"/>
                <a:ea typeface="ＭＳ Ｐゴシック"/>
                <a:cs typeface="ＭＳ Ｐゴシック"/>
              </a:rPr>
              <a:t>www.naadac.org/education/webinars</a:t>
            </a:r>
          </a:p>
          <a:p>
            <a:pPr algn="ctr">
              <a:spcBef>
                <a:spcPts val="1800"/>
              </a:spcBef>
            </a:pPr>
            <a:r>
              <a:rPr lang="en-US" sz="2000" i="1">
                <a:solidFill>
                  <a:srgbClr val="545C68"/>
                </a:solidFill>
                <a:latin typeface="Calibri" pitchFamily="34" charset="0"/>
                <a:ea typeface="ＭＳ Ｐゴシック"/>
                <a:cs typeface="ＭＳ Ｐゴシック"/>
              </a:rPr>
              <a:t>CE credit still available!</a:t>
            </a:r>
          </a:p>
        </p:txBody>
      </p:sp>
      <p:sp>
        <p:nvSpPr>
          <p:cNvPr id="74759" name="Subtitle 1"/>
          <p:cNvSpPr txBox="1">
            <a:spLocks/>
          </p:cNvSpPr>
          <p:nvPr/>
        </p:nvSpPr>
        <p:spPr bwMode="auto">
          <a:xfrm>
            <a:off x="1524000" y="6248400"/>
            <a:ext cx="6096000" cy="457200"/>
          </a:xfrm>
          <a:prstGeom prst="rect">
            <a:avLst/>
          </a:prstGeom>
          <a:noFill/>
          <a:ln w="9525">
            <a:noFill/>
            <a:miter lim="800000"/>
            <a:headEnd/>
            <a:tailEnd/>
          </a:ln>
        </p:spPr>
        <p:txBody>
          <a:bodyPr/>
          <a:lstStyle/>
          <a:p>
            <a:pPr algn="ctr">
              <a:spcBef>
                <a:spcPct val="20000"/>
              </a:spcBef>
              <a:buFont typeface="Arial" charset="0"/>
              <a:buNone/>
            </a:pPr>
            <a:r>
              <a:rPr kumimoji="1" lang="en-US" sz="2400">
                <a:solidFill>
                  <a:srgbClr val="FF9801"/>
                </a:solidFill>
                <a:latin typeface="Calibri" pitchFamily="34" charset="0"/>
              </a:rPr>
              <a:t>Free to NAADAC Members!</a:t>
            </a:r>
            <a:endParaRPr kumimoji="1" lang="en-US" sz="2400">
              <a:solidFill>
                <a:srgbClr val="FF9801"/>
              </a:solidFill>
              <a:latin typeface="Calibri" pitchFamily="34" charset="0"/>
              <a:cs typeface="Arial" charset="0"/>
            </a:endParaRPr>
          </a:p>
          <a:p>
            <a:pPr>
              <a:spcBef>
                <a:spcPct val="20000"/>
              </a:spcBef>
              <a:buFont typeface="Arial" charset="0"/>
              <a:buNone/>
            </a:pPr>
            <a:endParaRPr lang="en-US">
              <a:solidFill>
                <a:srgbClr val="FF9801"/>
              </a:solidFill>
              <a:latin typeface="Calibri" pitchFamily="34" charset="0"/>
            </a:endParaRPr>
          </a:p>
        </p:txBody>
      </p:sp>
    </p:spTree>
    <p:extLst>
      <p:ext uri="{BB962C8B-B14F-4D97-AF65-F5344CB8AC3E}">
        <p14:creationId xmlns:p14="http://schemas.microsoft.com/office/powerpoint/2010/main" val="36999748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p:cNvSpPr>
            <a:spLocks noGrp="1"/>
          </p:cNvSpPr>
          <p:nvPr>
            <p:ph type="ctrTitle"/>
          </p:nvPr>
        </p:nvSpPr>
        <p:spPr>
          <a:xfrm>
            <a:off x="685800" y="584201"/>
            <a:ext cx="7772400" cy="860425"/>
          </a:xfrm>
        </p:spPr>
        <p:txBody>
          <a:bodyPr>
            <a:normAutofit/>
          </a:bodyPr>
          <a:lstStyle/>
          <a:p>
            <a:r>
              <a:rPr lang="en-US" sz="2200" dirty="0" smtClean="0">
                <a:solidFill>
                  <a:srgbClr val="545C68"/>
                </a:solidFill>
                <a:latin typeface="Nexa Light" pitchFamily="50" charset="0"/>
              </a:rPr>
              <a:t>OBTAINING </a:t>
            </a:r>
            <a:r>
              <a:rPr lang="en-US" sz="2200" b="1" dirty="0" smtClean="0">
                <a:solidFill>
                  <a:srgbClr val="FF9801"/>
                </a:solidFill>
                <a:latin typeface="Nexa Light" pitchFamily="50" charset="0"/>
              </a:rPr>
              <a:t>CE CREDIT</a:t>
            </a:r>
            <a:endParaRPr lang="en-US" sz="2200" b="1" dirty="0">
              <a:solidFill>
                <a:srgbClr val="FF9801"/>
              </a:solidFill>
              <a:latin typeface="Nexa Bold" pitchFamily="50" charset="0"/>
            </a:endParaRPr>
          </a:p>
        </p:txBody>
      </p:sp>
      <p:grpSp>
        <p:nvGrpSpPr>
          <p:cNvPr id="74" name="Group 73"/>
          <p:cNvGrpSpPr/>
          <p:nvPr/>
        </p:nvGrpSpPr>
        <p:grpSpPr>
          <a:xfrm>
            <a:off x="2819400" y="685800"/>
            <a:ext cx="3505200" cy="609600"/>
            <a:chOff x="3429000" y="526256"/>
            <a:chExt cx="2384632" cy="457200"/>
          </a:xfrm>
        </p:grpSpPr>
        <p:pic>
          <p:nvPicPr>
            <p:cNvPr id="69" name="Picture 68" descr="03_Braket_Sing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526256"/>
              <a:ext cx="60532" cy="457200"/>
            </a:xfrm>
            <a:prstGeom prst="rect">
              <a:avLst/>
            </a:prstGeom>
          </p:spPr>
        </p:pic>
        <p:pic>
          <p:nvPicPr>
            <p:cNvPr id="73" name="Picture 72" descr="03_Braket_Sing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5753100" y="526256"/>
              <a:ext cx="60532" cy="457200"/>
            </a:xfrm>
            <a:prstGeom prst="rect">
              <a:avLst/>
            </a:prstGeom>
          </p:spPr>
        </p:pic>
      </p:grpSp>
      <p:cxnSp>
        <p:nvCxnSpPr>
          <p:cNvPr id="76" name="Straight Connector 75"/>
          <p:cNvCxnSpPr/>
          <p:nvPr/>
        </p:nvCxnSpPr>
        <p:spPr>
          <a:xfrm>
            <a:off x="1057275" y="1727200"/>
            <a:ext cx="7004050" cy="1217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09600" y="1905000"/>
            <a:ext cx="7924800" cy="4062651"/>
          </a:xfrm>
          <a:prstGeom prst="rect">
            <a:avLst/>
          </a:prstGeom>
          <a:noFill/>
        </p:spPr>
        <p:txBody>
          <a:bodyPr wrap="square" rtlCol="0">
            <a:spAutoFit/>
          </a:bodyPr>
          <a:lstStyle/>
          <a:p>
            <a:pPr marL="290513" indent="-290513">
              <a:spcBef>
                <a:spcPts val="1200"/>
              </a:spcBef>
              <a:buClr>
                <a:srgbClr val="FF9801"/>
              </a:buClr>
              <a:buFont typeface="Courier New"/>
              <a:buChar char="o"/>
            </a:pPr>
            <a:r>
              <a:rPr lang="en-US" dirty="0">
                <a:solidFill>
                  <a:srgbClr val="545C68"/>
                </a:solidFill>
                <a:latin typeface="+mn-lt"/>
              </a:rPr>
              <a:t>The education delivered in this webinar is FREE to all professionals. </a:t>
            </a:r>
          </a:p>
          <a:p>
            <a:pPr marL="290513" indent="-290513">
              <a:spcBef>
                <a:spcPts val="1200"/>
              </a:spcBef>
              <a:buClr>
                <a:srgbClr val="FF9801"/>
              </a:buClr>
              <a:buFont typeface="Courier New"/>
              <a:buChar char="o"/>
            </a:pPr>
            <a:r>
              <a:rPr lang="en-US" dirty="0">
                <a:solidFill>
                  <a:srgbClr val="545C68"/>
                </a:solidFill>
                <a:latin typeface="+mn-lt"/>
              </a:rPr>
              <a:t>2</a:t>
            </a:r>
            <a:r>
              <a:rPr lang="en-US" dirty="0" smtClean="0">
                <a:solidFill>
                  <a:srgbClr val="545C68"/>
                </a:solidFill>
                <a:latin typeface="+mn-lt"/>
              </a:rPr>
              <a:t> CEs are </a:t>
            </a:r>
            <a:r>
              <a:rPr lang="en-US" dirty="0">
                <a:solidFill>
                  <a:srgbClr val="545C68"/>
                </a:solidFill>
                <a:latin typeface="+mn-lt"/>
              </a:rPr>
              <a:t>FREE to NAADAC members and AccuCare subscribers who attend this webinar.  Non-members of NAADAC or non-subscribers of AccuCare receive </a:t>
            </a:r>
            <a:r>
              <a:rPr lang="en-US" dirty="0" smtClean="0">
                <a:solidFill>
                  <a:srgbClr val="545C68"/>
                </a:solidFill>
                <a:latin typeface="+mn-lt"/>
              </a:rPr>
              <a:t>2 CEs </a:t>
            </a:r>
            <a:r>
              <a:rPr lang="en-US" dirty="0">
                <a:solidFill>
                  <a:srgbClr val="545C68"/>
                </a:solidFill>
                <a:latin typeface="+mn-lt"/>
              </a:rPr>
              <a:t>for </a:t>
            </a:r>
            <a:r>
              <a:rPr lang="en-US" dirty="0" smtClean="0">
                <a:solidFill>
                  <a:srgbClr val="545C68"/>
                </a:solidFill>
                <a:latin typeface="+mn-lt"/>
              </a:rPr>
              <a:t>$25</a:t>
            </a:r>
            <a:r>
              <a:rPr lang="en-US" dirty="0">
                <a:solidFill>
                  <a:srgbClr val="545C68"/>
                </a:solidFill>
                <a:latin typeface="+mn-lt"/>
              </a:rPr>
              <a:t>.  </a:t>
            </a:r>
          </a:p>
          <a:p>
            <a:pPr marL="290513" indent="-290513">
              <a:spcBef>
                <a:spcPts val="1200"/>
              </a:spcBef>
              <a:buClr>
                <a:srgbClr val="FF9801"/>
              </a:buClr>
              <a:buFont typeface="Courier New"/>
              <a:buChar char="o"/>
            </a:pPr>
            <a:r>
              <a:rPr lang="en-US" dirty="0">
                <a:solidFill>
                  <a:srgbClr val="545C68"/>
                </a:solidFill>
                <a:latin typeface="+mn-lt"/>
              </a:rPr>
              <a:t>If you wish to receive CE credit, you MUST complete and pass the “CE Quiz” that is located at: (look for </a:t>
            </a:r>
            <a:r>
              <a:rPr lang="en-US" dirty="0" smtClean="0">
                <a:solidFill>
                  <a:srgbClr val="545C68"/>
                </a:solidFill>
                <a:latin typeface="+mn-lt"/>
              </a:rPr>
              <a:t>TITLE of </a:t>
            </a:r>
            <a:r>
              <a:rPr lang="en-US" dirty="0">
                <a:solidFill>
                  <a:srgbClr val="545C68"/>
                </a:solidFill>
                <a:latin typeface="+mn-lt"/>
              </a:rPr>
              <a:t>webinar)</a:t>
            </a:r>
          </a:p>
          <a:p>
            <a:pPr marL="0" lvl="1" algn="ctr">
              <a:spcBef>
                <a:spcPts val="1200"/>
              </a:spcBef>
              <a:buClr>
                <a:srgbClr val="FF9801"/>
              </a:buClr>
            </a:pPr>
            <a:r>
              <a:rPr lang="en-US" dirty="0">
                <a:solidFill>
                  <a:srgbClr val="FF9801"/>
                </a:solidFill>
                <a:latin typeface="+mn-lt"/>
              </a:rPr>
              <a:t>www.naadac.org/education/webinars</a:t>
            </a:r>
          </a:p>
          <a:p>
            <a:pPr marL="0" lvl="1" algn="ctr">
              <a:spcBef>
                <a:spcPts val="1200"/>
              </a:spcBef>
              <a:buClr>
                <a:srgbClr val="FF9801"/>
              </a:buClr>
            </a:pPr>
            <a:r>
              <a:rPr lang="en-US" dirty="0">
                <a:solidFill>
                  <a:srgbClr val="FF9801"/>
                </a:solidFill>
                <a:latin typeface="+mn-lt"/>
              </a:rPr>
              <a:t>www.myaccucare.com/webinars</a:t>
            </a:r>
          </a:p>
          <a:p>
            <a:pPr marL="290513" indent="-290513">
              <a:spcBef>
                <a:spcPts val="1200"/>
              </a:spcBef>
              <a:buClr>
                <a:srgbClr val="FF9801"/>
              </a:buClr>
              <a:buFont typeface="Courier New"/>
              <a:buChar char="o"/>
            </a:pPr>
            <a:r>
              <a:rPr lang="en-US" dirty="0">
                <a:solidFill>
                  <a:srgbClr val="545C68"/>
                </a:solidFill>
                <a:latin typeface="+mn-lt"/>
              </a:rPr>
              <a:t>A CE certificate will be emailed to you within 21 days of submitting the quiz and payment (if applicable</a:t>
            </a:r>
            <a:r>
              <a:rPr lang="en-US" dirty="0" smtClean="0">
                <a:solidFill>
                  <a:srgbClr val="545C68"/>
                </a:solidFill>
                <a:latin typeface="+mn-lt"/>
              </a:rPr>
              <a:t>) – usually sooner.</a:t>
            </a:r>
            <a:endParaRPr lang="en-US" dirty="0">
              <a:solidFill>
                <a:srgbClr val="545C68"/>
              </a:solidFill>
              <a:latin typeface="+mn-lt"/>
            </a:endParaRPr>
          </a:p>
          <a:p>
            <a:pPr marL="290513" indent="-290513">
              <a:spcBef>
                <a:spcPts val="1200"/>
              </a:spcBef>
              <a:buClr>
                <a:srgbClr val="FF9801"/>
              </a:buClr>
              <a:buFont typeface="Courier New"/>
              <a:buChar char="o"/>
            </a:pPr>
            <a:r>
              <a:rPr lang="en-US" b="1" dirty="0">
                <a:solidFill>
                  <a:srgbClr val="545C68"/>
                </a:solidFill>
                <a:latin typeface="+mn-lt"/>
              </a:rPr>
              <a:t>Successfully passing the “CE Quiz” is the ONLY way to receive a CE certificate. </a:t>
            </a:r>
          </a:p>
        </p:txBody>
      </p:sp>
      <p:sp>
        <p:nvSpPr>
          <p:cNvPr id="8" name="Subtitle 1"/>
          <p:cNvSpPr txBox="1">
            <a:spLocks/>
          </p:cNvSpPr>
          <p:nvPr/>
        </p:nvSpPr>
        <p:spPr>
          <a:xfrm>
            <a:off x="1524000" y="6324600"/>
            <a:ext cx="60960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kumimoji="1" lang="en-US" sz="2000" dirty="0" smtClean="0">
                <a:solidFill>
                  <a:srgbClr val="FF9801"/>
                </a:solidFill>
              </a:rPr>
              <a:t>Free to NAADAC Members and AccuCare Subscribers</a:t>
            </a:r>
            <a:endParaRPr kumimoji="1" lang="en-US" sz="2000" dirty="0" smtClean="0">
              <a:solidFill>
                <a:srgbClr val="FF9801"/>
              </a:solidFill>
              <a:cs typeface="Arial" charset="0"/>
            </a:endParaRPr>
          </a:p>
          <a:p>
            <a:pPr marL="0" indent="0">
              <a:buFont typeface="Arial" pitchFamily="34" charset="0"/>
              <a:buNone/>
            </a:pPr>
            <a:endParaRPr lang="en-US" sz="1800" dirty="0">
              <a:solidFill>
                <a:srgbClr val="FF9801"/>
              </a:solidFill>
            </a:endParaRPr>
          </a:p>
        </p:txBody>
      </p:sp>
    </p:spTree>
    <p:extLst>
      <p:ext uri="{BB962C8B-B14F-4D97-AF65-F5344CB8AC3E}">
        <p14:creationId xmlns:p14="http://schemas.microsoft.com/office/powerpoint/2010/main" val="3241386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2-15 at 5.30.21 PM.png"/>
          <p:cNvPicPr>
            <a:picLocks noChangeAspect="1"/>
          </p:cNvPicPr>
          <p:nvPr/>
        </p:nvPicPr>
        <p:blipFill rotWithShape="1">
          <a:blip r:embed="rId3"/>
          <a:srcRect/>
          <a:stretch/>
        </p:blipFill>
        <p:spPr>
          <a:xfrm>
            <a:off x="1828800" y="1295400"/>
            <a:ext cx="5500688" cy="4343400"/>
          </a:xfrm>
          <a:prstGeom prst="rect">
            <a:avLst/>
          </a:prstGeom>
          <a:ln>
            <a:noFill/>
          </a:ln>
          <a:effectLst>
            <a:outerShdw blurRad="292100" dist="139700" dir="2700000" algn="tl" rotWithShape="0">
              <a:srgbClr val="333333">
                <a:alpha val="65000"/>
              </a:srgbClr>
            </a:outerShdw>
          </a:effectLst>
        </p:spPr>
      </p:pic>
      <p:sp>
        <p:nvSpPr>
          <p:cNvPr id="75778" name="Title 1"/>
          <p:cNvSpPr txBox="1">
            <a:spLocks/>
          </p:cNvSpPr>
          <p:nvPr/>
        </p:nvSpPr>
        <p:spPr bwMode="auto">
          <a:xfrm>
            <a:off x="685800" y="304800"/>
            <a:ext cx="7772400" cy="860425"/>
          </a:xfrm>
          <a:prstGeom prst="rect">
            <a:avLst/>
          </a:prstGeom>
          <a:noFill/>
          <a:ln w="9525">
            <a:noFill/>
            <a:miter lim="800000"/>
            <a:headEnd/>
            <a:tailEnd/>
          </a:ln>
        </p:spPr>
        <p:txBody>
          <a:bodyPr anchor="ctr"/>
          <a:lstStyle/>
          <a:p>
            <a:pPr algn="ctr"/>
            <a:r>
              <a:rPr lang="en-US" sz="2200">
                <a:solidFill>
                  <a:srgbClr val="545C68"/>
                </a:solidFill>
                <a:latin typeface="Nexa Light"/>
              </a:rPr>
              <a:t>WWW.</a:t>
            </a:r>
            <a:r>
              <a:rPr lang="en-US" sz="2200" b="1">
                <a:solidFill>
                  <a:srgbClr val="FF9801"/>
                </a:solidFill>
                <a:latin typeface="Nexa Light"/>
              </a:rPr>
              <a:t>NAADAC</a:t>
            </a:r>
            <a:r>
              <a:rPr lang="en-US" sz="2200">
                <a:solidFill>
                  <a:srgbClr val="545C68"/>
                </a:solidFill>
                <a:latin typeface="Nexa Light"/>
              </a:rPr>
              <a:t>.ORG</a:t>
            </a:r>
            <a:endParaRPr lang="en-US" sz="2200">
              <a:solidFill>
                <a:srgbClr val="545C68"/>
              </a:solidFill>
              <a:latin typeface="Nexa Bold"/>
            </a:endParaRPr>
          </a:p>
        </p:txBody>
      </p:sp>
      <p:grpSp>
        <p:nvGrpSpPr>
          <p:cNvPr id="75779" name="Group 6"/>
          <p:cNvGrpSpPr>
            <a:grpSpLocks/>
          </p:cNvGrpSpPr>
          <p:nvPr/>
        </p:nvGrpSpPr>
        <p:grpSpPr bwMode="auto">
          <a:xfrm>
            <a:off x="2743200" y="406400"/>
            <a:ext cx="3657600" cy="609600"/>
            <a:chOff x="3429000" y="526256"/>
            <a:chExt cx="2384632" cy="457200"/>
          </a:xfrm>
        </p:grpSpPr>
        <p:pic>
          <p:nvPicPr>
            <p:cNvPr id="75781" name="Picture 7" descr="03_Braket_Singl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75782" name="Picture 8" descr="03_Braket_Singl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pic>
        <p:nvPicPr>
          <p:cNvPr id="75780" name="Picture 9" descr="05_Your-Logo.png"/>
          <p:cNvPicPr>
            <a:picLocks noChangeAspect="1"/>
          </p:cNvPicPr>
          <p:nvPr/>
        </p:nvPicPr>
        <p:blipFill>
          <a:blip r:embed="rId5"/>
          <a:srcRect/>
          <a:stretch>
            <a:fillRect/>
          </a:stretch>
        </p:blipFill>
        <p:spPr bwMode="auto">
          <a:xfrm>
            <a:off x="8229600" y="5103813"/>
            <a:ext cx="827088" cy="839787"/>
          </a:xfrm>
          <a:prstGeom prst="rect">
            <a:avLst/>
          </a:prstGeom>
          <a:noFill/>
          <a:ln w="9525">
            <a:noFill/>
            <a:miter lim="800000"/>
            <a:headEnd/>
            <a:tailEnd/>
          </a:ln>
        </p:spPr>
      </p:pic>
    </p:spTree>
    <p:extLst>
      <p:ext uri="{BB962C8B-B14F-4D97-AF65-F5344CB8AC3E}">
        <p14:creationId xmlns:p14="http://schemas.microsoft.com/office/powerpoint/2010/main" val="170214010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owerPointOrionSlide.PNG"/>
          <p:cNvPicPr>
            <a:picLocks noChangeAspect="1"/>
          </p:cNvPicPr>
          <p:nvPr/>
        </p:nvPicPr>
        <p:blipFill>
          <a:blip r:embed="rId3" cstate="email">
            <a:extLst>
              <a:ext uri="{28A0092B-C50C-407E-A947-70E740481C1C}">
                <a14:useLocalDpi xmlns:a14="http://schemas.microsoft.com/office/drawing/2010/main"/>
              </a:ext>
            </a:extLst>
          </a:blip>
          <a:srcRect l="819" r="819"/>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066800"/>
            <a:ext cx="9144000" cy="8382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3" name="TextBox 7"/>
          <p:cNvSpPr txBox="1">
            <a:spLocks noChangeArrowheads="1"/>
          </p:cNvSpPr>
          <p:nvPr/>
        </p:nvSpPr>
        <p:spPr bwMode="auto">
          <a:xfrm>
            <a:off x="914400" y="106680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dirty="0">
                <a:solidFill>
                  <a:schemeClr val="bg1"/>
                </a:solidFill>
                <a:latin typeface="Cambria" charset="0"/>
              </a:rPr>
              <a:t>The clinical tools you need. The customer support you deserve</a:t>
            </a:r>
            <a:r>
              <a:rPr lang="en-US" sz="2000" b="1" dirty="0">
                <a:solidFill>
                  <a:schemeClr val="bg1"/>
                </a:solidFill>
                <a:latin typeface="Cambria" charset="0"/>
              </a:rPr>
              <a:t>.</a:t>
            </a:r>
          </a:p>
        </p:txBody>
      </p:sp>
      <p:sp>
        <p:nvSpPr>
          <p:cNvPr id="2054" name="TextBox 9"/>
          <p:cNvSpPr txBox="1">
            <a:spLocks noChangeArrowheads="1"/>
          </p:cNvSpPr>
          <p:nvPr/>
        </p:nvSpPr>
        <p:spPr bwMode="auto">
          <a:xfrm>
            <a:off x="0" y="1447800"/>
            <a:ext cx="91440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700" b="1" dirty="0">
                <a:solidFill>
                  <a:schemeClr val="bg1"/>
                </a:solidFill>
                <a:latin typeface="Cambria" charset="0"/>
              </a:rPr>
              <a:t>That</a:t>
            </a:r>
            <a:r>
              <a:rPr lang="ja-JP" altLang="en-US" sz="1700" b="1" dirty="0">
                <a:solidFill>
                  <a:schemeClr val="bg1"/>
                </a:solidFill>
                <a:latin typeface="Cambria" charset="0"/>
              </a:rPr>
              <a:t>’</a:t>
            </a:r>
            <a:r>
              <a:rPr lang="en-US" sz="1700" b="1" dirty="0">
                <a:solidFill>
                  <a:schemeClr val="bg1"/>
                </a:solidFill>
                <a:latin typeface="Cambria" charset="0"/>
              </a:rPr>
              <a:t>s why Orion Healthcare Technology is the preferred software vendor of NAADAC.</a:t>
            </a:r>
            <a:endParaRPr lang="en-US" sz="1700" dirty="0"/>
          </a:p>
        </p:txBody>
      </p:sp>
      <p:pic>
        <p:nvPicPr>
          <p:cNvPr id="2056" name="Picture 12" descr="11NAADACPreferredMbrLogo340.gif"/>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62200" y="2971800"/>
            <a:ext cx="3956538" cy="2286000"/>
          </a:xfrm>
          <a:prstGeom prst="rect">
            <a:avLst/>
          </a:prstGeom>
          <a:noFill/>
          <a:ln w="9525">
            <a:noFill/>
            <a:miter lim="800000"/>
            <a:headEnd/>
            <a:tailEnd/>
          </a:ln>
        </p:spPr>
      </p:pic>
      <p:sp>
        <p:nvSpPr>
          <p:cNvPr id="11" name="TextBox 10"/>
          <p:cNvSpPr txBox="1"/>
          <p:nvPr/>
        </p:nvSpPr>
        <p:spPr>
          <a:xfrm>
            <a:off x="4038600" y="1981200"/>
            <a:ext cx="5105400" cy="430887"/>
          </a:xfrm>
          <a:prstGeom prst="rect">
            <a:avLst/>
          </a:prstGeom>
          <a:noFill/>
        </p:spPr>
        <p:txBody>
          <a:bodyPr numCol="2">
            <a:spAutoFit/>
          </a:bodyPr>
          <a:lstStyle/>
          <a:p>
            <a:pPr>
              <a:defRPr/>
            </a:pPr>
            <a:endParaRPr lang="en-US" sz="1100" dirty="0">
              <a:latin typeface="Cambria" pitchFamily="18" charset="0"/>
              <a:ea typeface="+mn-ea"/>
            </a:endParaRPr>
          </a:p>
          <a:p>
            <a:pPr>
              <a:defRPr/>
            </a:pPr>
            <a:endParaRPr lang="en-US" sz="1100" dirty="0">
              <a:latin typeface="Cambria" pitchFamily="18" charset="0"/>
              <a:ea typeface="+mn-ea"/>
            </a:endParaRPr>
          </a:p>
        </p:txBody>
      </p:sp>
      <p:sp>
        <p:nvSpPr>
          <p:cNvPr id="12" name="Rectangle 11"/>
          <p:cNvSpPr/>
          <p:nvPr/>
        </p:nvSpPr>
        <p:spPr>
          <a:xfrm>
            <a:off x="2286000" y="4572000"/>
            <a:ext cx="4267200" cy="1200329"/>
          </a:xfrm>
          <a:prstGeom prst="rect">
            <a:avLst/>
          </a:prstGeom>
          <a:ln>
            <a:noFill/>
          </a:ln>
        </p:spPr>
        <p:txBody>
          <a:bodyPr>
            <a:spAutoFit/>
          </a:bodyPr>
          <a:lstStyle/>
          <a:p>
            <a:pPr marL="53975" algn="ctr" fontAlgn="auto">
              <a:spcBef>
                <a:spcPts val="0"/>
              </a:spcBef>
              <a:spcAft>
                <a:spcPts val="0"/>
              </a:spcAft>
              <a:defRPr/>
            </a:pPr>
            <a:r>
              <a:rPr lang="en-US" sz="2400" b="1" dirty="0">
                <a:solidFill>
                  <a:srgbClr val="3D2F4F"/>
                </a:solidFill>
                <a:effectLst>
                  <a:glow rad="228600">
                    <a:schemeClr val="bg1">
                      <a:alpha val="40000"/>
                    </a:schemeClr>
                  </a:glow>
                </a:effectLst>
                <a:latin typeface="Cambria" pitchFamily="18" charset="0"/>
                <a:ea typeface="+mn-ea"/>
              </a:rPr>
              <a:t>For more information:</a:t>
            </a:r>
            <a:br>
              <a:rPr lang="en-US" sz="2400" b="1" dirty="0">
                <a:solidFill>
                  <a:srgbClr val="3D2F4F"/>
                </a:solidFill>
                <a:effectLst>
                  <a:glow rad="228600">
                    <a:schemeClr val="bg1">
                      <a:alpha val="40000"/>
                    </a:schemeClr>
                  </a:glow>
                </a:effectLst>
                <a:latin typeface="Cambria" pitchFamily="18" charset="0"/>
                <a:ea typeface="+mn-ea"/>
              </a:rPr>
            </a:br>
            <a:r>
              <a:rPr lang="en-US" sz="2400" b="1" dirty="0">
                <a:solidFill>
                  <a:srgbClr val="3D2F4F"/>
                </a:solidFill>
                <a:effectLst>
                  <a:glow rad="228600">
                    <a:schemeClr val="bg1">
                      <a:alpha val="40000"/>
                    </a:schemeClr>
                  </a:glow>
                </a:effectLst>
                <a:latin typeface="Cambria" pitchFamily="18" charset="0"/>
                <a:ea typeface="+mn-ea"/>
              </a:rPr>
              <a:t>Click: </a:t>
            </a:r>
            <a:r>
              <a:rPr lang="en-US" sz="2400" b="1" u="sng" dirty="0">
                <a:solidFill>
                  <a:srgbClr val="3D2F4F"/>
                </a:solidFill>
                <a:effectLst>
                  <a:glow rad="228600">
                    <a:schemeClr val="bg1">
                      <a:alpha val="40000"/>
                    </a:schemeClr>
                  </a:glow>
                </a:effectLst>
                <a:latin typeface="Cambria" pitchFamily="18" charset="0"/>
                <a:ea typeface="+mn-ea"/>
              </a:rPr>
              <a:t>www.MyAccuCare.com</a:t>
            </a:r>
          </a:p>
          <a:p>
            <a:pPr marL="53975" algn="ctr" fontAlgn="auto">
              <a:spcBef>
                <a:spcPts val="0"/>
              </a:spcBef>
              <a:spcAft>
                <a:spcPts val="0"/>
              </a:spcAft>
              <a:defRPr/>
            </a:pPr>
            <a:r>
              <a:rPr lang="en-US" sz="2400" b="1" dirty="0">
                <a:solidFill>
                  <a:srgbClr val="3D2F4F"/>
                </a:solidFill>
                <a:effectLst>
                  <a:glow rad="228600">
                    <a:schemeClr val="bg1">
                      <a:alpha val="40000"/>
                    </a:schemeClr>
                  </a:glow>
                </a:effectLst>
                <a:latin typeface="Cambria" pitchFamily="18" charset="0"/>
                <a:ea typeface="+mn-ea"/>
              </a:rPr>
              <a:t>Call: (800)324-7966</a:t>
            </a:r>
          </a:p>
        </p:txBody>
      </p:sp>
      <p:pic>
        <p:nvPicPr>
          <p:cNvPr id="2058" name="Picture 15" descr="bar_white.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20574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7" descr="bar_white.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0" y="20574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9" descr="bar_white.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26670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0" descr="bar_white.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32766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1" descr="bar_white.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0" y="32766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2" descr="bar_white.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38862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3" descr="bar_white.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0" y="26670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81000" y="2133600"/>
            <a:ext cx="3429000" cy="2554288"/>
          </a:xfrm>
          <a:prstGeom prst="rect">
            <a:avLst/>
          </a:prstGeom>
          <a:noFill/>
        </p:spPr>
        <p:txBody>
          <a:bodyPr>
            <a:spAutoFit/>
          </a:bodyPr>
          <a:lstStyle/>
          <a:p>
            <a:pPr>
              <a:defRPr/>
            </a:pPr>
            <a:r>
              <a:rPr lang="en-US" sz="2000" b="1" dirty="0">
                <a:solidFill>
                  <a:schemeClr val="accent4">
                    <a:lumMod val="75000"/>
                  </a:schemeClr>
                </a:solidFill>
                <a:latin typeface="Cambria" pitchFamily="18" charset="0"/>
                <a:ea typeface="+mn-ea"/>
              </a:rPr>
              <a:t>Assessments and Screening</a:t>
            </a:r>
          </a:p>
          <a:p>
            <a:pPr>
              <a:defRPr/>
            </a:pPr>
            <a:endParaRPr lang="en-US" sz="2000" b="1" dirty="0">
              <a:solidFill>
                <a:schemeClr val="accent4">
                  <a:lumMod val="75000"/>
                </a:schemeClr>
              </a:solidFill>
              <a:latin typeface="Cambria" pitchFamily="18" charset="0"/>
              <a:ea typeface="+mn-ea"/>
            </a:endParaRPr>
          </a:p>
          <a:p>
            <a:pPr>
              <a:defRPr/>
            </a:pPr>
            <a:r>
              <a:rPr lang="en-US" sz="2000" b="1" dirty="0">
                <a:solidFill>
                  <a:schemeClr val="accent4">
                    <a:lumMod val="75000"/>
                  </a:schemeClr>
                </a:solidFill>
                <a:latin typeface="Cambria" pitchFamily="18" charset="0"/>
                <a:ea typeface="+mn-ea"/>
              </a:rPr>
              <a:t>Patient Placement</a:t>
            </a:r>
          </a:p>
          <a:p>
            <a:pPr>
              <a:defRPr/>
            </a:pPr>
            <a:endParaRPr lang="en-US" sz="2000" b="1" dirty="0">
              <a:solidFill>
                <a:schemeClr val="accent4">
                  <a:lumMod val="75000"/>
                </a:schemeClr>
              </a:solidFill>
              <a:latin typeface="Cambria" pitchFamily="18" charset="0"/>
              <a:ea typeface="+mn-ea"/>
            </a:endParaRPr>
          </a:p>
          <a:p>
            <a:pPr>
              <a:defRPr/>
            </a:pPr>
            <a:r>
              <a:rPr lang="en-US" sz="2000" b="1" dirty="0">
                <a:solidFill>
                  <a:schemeClr val="accent4">
                    <a:lumMod val="75000"/>
                  </a:schemeClr>
                </a:solidFill>
                <a:latin typeface="Cambria" pitchFamily="18" charset="0"/>
                <a:ea typeface="+mn-ea"/>
              </a:rPr>
              <a:t>Treatment Planning</a:t>
            </a:r>
          </a:p>
          <a:p>
            <a:pPr>
              <a:defRPr/>
            </a:pPr>
            <a:endParaRPr lang="en-US" sz="2000" b="1" dirty="0">
              <a:solidFill>
                <a:schemeClr val="accent4">
                  <a:lumMod val="75000"/>
                </a:schemeClr>
              </a:solidFill>
              <a:latin typeface="Cambria" pitchFamily="18" charset="0"/>
              <a:ea typeface="+mn-ea"/>
            </a:endParaRPr>
          </a:p>
          <a:p>
            <a:pPr>
              <a:defRPr/>
            </a:pPr>
            <a:r>
              <a:rPr lang="en-US" sz="2000" b="1" dirty="0">
                <a:solidFill>
                  <a:schemeClr val="accent4">
                    <a:lumMod val="75000"/>
                  </a:schemeClr>
                </a:solidFill>
                <a:latin typeface="Cambria" pitchFamily="18" charset="0"/>
                <a:ea typeface="+mn-ea"/>
              </a:rPr>
              <a:t>Progress Notes</a:t>
            </a:r>
          </a:p>
          <a:p>
            <a:pPr>
              <a:defRPr/>
            </a:pPr>
            <a:endParaRPr lang="en-US" sz="2000" b="1" dirty="0">
              <a:solidFill>
                <a:schemeClr val="accent4">
                  <a:lumMod val="75000"/>
                </a:schemeClr>
              </a:solidFill>
              <a:latin typeface="Cambria" pitchFamily="18" charset="0"/>
              <a:ea typeface="+mn-ea"/>
            </a:endParaRPr>
          </a:p>
        </p:txBody>
      </p:sp>
      <p:pic>
        <p:nvPicPr>
          <p:cNvPr id="2067" name="Picture 22" descr="bar_white.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0" y="38862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029200" y="2133600"/>
            <a:ext cx="3581400" cy="2246313"/>
          </a:xfrm>
          <a:prstGeom prst="rect">
            <a:avLst/>
          </a:prstGeom>
          <a:noFill/>
        </p:spPr>
        <p:txBody>
          <a:bodyPr>
            <a:spAutoFit/>
          </a:bodyPr>
          <a:lstStyle/>
          <a:p>
            <a:pPr>
              <a:defRPr/>
            </a:pPr>
            <a:r>
              <a:rPr lang="en-US" sz="2000" b="1" dirty="0">
                <a:solidFill>
                  <a:schemeClr val="accent4">
                    <a:lumMod val="75000"/>
                  </a:schemeClr>
                </a:solidFill>
                <a:latin typeface="Cambria" pitchFamily="18" charset="0"/>
                <a:ea typeface="+mn-ea"/>
              </a:rPr>
              <a:t>Discharge Summaries</a:t>
            </a:r>
          </a:p>
          <a:p>
            <a:pPr>
              <a:defRPr/>
            </a:pPr>
            <a:endParaRPr lang="en-US" sz="2000" b="1" dirty="0">
              <a:solidFill>
                <a:schemeClr val="accent4">
                  <a:lumMod val="75000"/>
                </a:schemeClr>
              </a:solidFill>
              <a:latin typeface="Cambria" pitchFamily="18" charset="0"/>
              <a:ea typeface="+mn-ea"/>
            </a:endParaRPr>
          </a:p>
          <a:p>
            <a:pPr>
              <a:defRPr/>
            </a:pPr>
            <a:r>
              <a:rPr lang="en-US" sz="2000" b="1" dirty="0">
                <a:solidFill>
                  <a:schemeClr val="accent4">
                    <a:lumMod val="75000"/>
                  </a:schemeClr>
                </a:solidFill>
                <a:latin typeface="Cambria" pitchFamily="18" charset="0"/>
                <a:ea typeface="+mn-ea"/>
              </a:rPr>
              <a:t>Insurance Billing</a:t>
            </a:r>
          </a:p>
          <a:p>
            <a:pPr>
              <a:defRPr/>
            </a:pPr>
            <a:endParaRPr lang="en-US" sz="2000" b="1" dirty="0">
              <a:solidFill>
                <a:schemeClr val="accent4">
                  <a:lumMod val="75000"/>
                </a:schemeClr>
              </a:solidFill>
              <a:latin typeface="Cambria" pitchFamily="18" charset="0"/>
              <a:ea typeface="+mn-ea"/>
            </a:endParaRPr>
          </a:p>
          <a:p>
            <a:pPr>
              <a:defRPr/>
            </a:pPr>
            <a:r>
              <a:rPr lang="en-US" sz="2000" b="1" dirty="0">
                <a:solidFill>
                  <a:schemeClr val="accent4">
                    <a:lumMod val="75000"/>
                  </a:schemeClr>
                </a:solidFill>
                <a:latin typeface="Cambria" pitchFamily="18" charset="0"/>
                <a:ea typeface="+mn-ea"/>
              </a:rPr>
              <a:t>Reporting and Tracking</a:t>
            </a:r>
          </a:p>
          <a:p>
            <a:pPr>
              <a:defRPr/>
            </a:pPr>
            <a:endParaRPr lang="en-US" sz="2000" b="1" dirty="0">
              <a:solidFill>
                <a:schemeClr val="accent4">
                  <a:lumMod val="75000"/>
                </a:schemeClr>
              </a:solidFill>
              <a:latin typeface="Cambria" pitchFamily="18" charset="0"/>
              <a:ea typeface="+mn-ea"/>
            </a:endParaRPr>
          </a:p>
          <a:p>
            <a:pPr>
              <a:defRPr/>
            </a:pPr>
            <a:r>
              <a:rPr lang="en-US" sz="2000" b="1" dirty="0">
                <a:solidFill>
                  <a:schemeClr val="accent4">
                    <a:lumMod val="75000"/>
                  </a:schemeClr>
                </a:solidFill>
                <a:latin typeface="Cambria" pitchFamily="18" charset="0"/>
                <a:ea typeface="+mn-ea"/>
              </a:rPr>
              <a:t>Prevention Tracking</a:t>
            </a:r>
          </a:p>
        </p:txBody>
      </p:sp>
      <p:sp>
        <p:nvSpPr>
          <p:cNvPr id="6" name="TextBox 5"/>
          <p:cNvSpPr txBox="1"/>
          <p:nvPr/>
        </p:nvSpPr>
        <p:spPr>
          <a:xfrm>
            <a:off x="0" y="5802313"/>
            <a:ext cx="9144000" cy="369887"/>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8900000" scaled="1"/>
            <a:tileRect/>
          </a:gradFill>
        </p:spPr>
        <p:txBody>
          <a:bodyPr anchor="ctr">
            <a:spAutoFit/>
          </a:bodyPr>
          <a:lstStyle/>
          <a:p>
            <a:pPr marL="53975" fontAlgn="auto">
              <a:spcBef>
                <a:spcPts val="0"/>
              </a:spcBef>
              <a:spcAft>
                <a:spcPts val="0"/>
              </a:spcAft>
              <a:defRPr/>
            </a:pPr>
            <a:endParaRPr lang="en-US" b="1" dirty="0">
              <a:solidFill>
                <a:schemeClr val="bg1"/>
              </a:solidFill>
              <a:latin typeface="Cambria" pitchFamily="18" charset="0"/>
              <a:ea typeface="+mn-ea"/>
              <a:cs typeface="+mn-cs"/>
            </a:endParaRPr>
          </a:p>
        </p:txBody>
      </p:sp>
      <p:pic>
        <p:nvPicPr>
          <p:cNvPr id="2066" name="Picture 30" descr="AccuCare_Logo.g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00400" y="6171444"/>
            <a:ext cx="2819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722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p:cNvSpPr>
            <a:spLocks noGrp="1"/>
          </p:cNvSpPr>
          <p:nvPr>
            <p:ph type="ctrTitle"/>
          </p:nvPr>
        </p:nvSpPr>
        <p:spPr>
          <a:xfrm>
            <a:off x="685800" y="584201"/>
            <a:ext cx="7772400" cy="860425"/>
          </a:xfrm>
        </p:spPr>
        <p:txBody>
          <a:bodyPr>
            <a:normAutofit/>
          </a:bodyPr>
          <a:lstStyle/>
          <a:p>
            <a:r>
              <a:rPr lang="en-US" sz="2200" dirty="0" smtClean="0">
                <a:solidFill>
                  <a:srgbClr val="545C68"/>
                </a:solidFill>
                <a:latin typeface="Nexa Light" pitchFamily="50" charset="0"/>
              </a:rPr>
              <a:t>OBTAINING </a:t>
            </a:r>
            <a:r>
              <a:rPr lang="en-US" sz="2200" b="1" dirty="0" smtClean="0">
                <a:solidFill>
                  <a:srgbClr val="FF9801"/>
                </a:solidFill>
                <a:latin typeface="Nexa Light" pitchFamily="50" charset="0"/>
              </a:rPr>
              <a:t>CE CREDIT</a:t>
            </a:r>
            <a:endParaRPr lang="en-US" sz="2200" b="1" dirty="0">
              <a:solidFill>
                <a:srgbClr val="FF9801"/>
              </a:solidFill>
              <a:latin typeface="Nexa Bold" pitchFamily="50" charset="0"/>
            </a:endParaRPr>
          </a:p>
        </p:txBody>
      </p:sp>
      <p:grpSp>
        <p:nvGrpSpPr>
          <p:cNvPr id="74" name="Group 73"/>
          <p:cNvGrpSpPr/>
          <p:nvPr/>
        </p:nvGrpSpPr>
        <p:grpSpPr>
          <a:xfrm>
            <a:off x="2819400" y="685800"/>
            <a:ext cx="3505200" cy="609600"/>
            <a:chOff x="3429000" y="526256"/>
            <a:chExt cx="2384632" cy="457200"/>
          </a:xfrm>
        </p:grpSpPr>
        <p:pic>
          <p:nvPicPr>
            <p:cNvPr id="69" name="Picture 68" descr="03_Braket_Sing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526256"/>
              <a:ext cx="60532" cy="457200"/>
            </a:xfrm>
            <a:prstGeom prst="rect">
              <a:avLst/>
            </a:prstGeom>
          </p:spPr>
        </p:pic>
        <p:pic>
          <p:nvPicPr>
            <p:cNvPr id="73" name="Picture 72" descr="03_Braket_Sing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5753100" y="526256"/>
              <a:ext cx="60532" cy="457200"/>
            </a:xfrm>
            <a:prstGeom prst="rect">
              <a:avLst/>
            </a:prstGeom>
          </p:spPr>
        </p:pic>
      </p:grpSp>
      <p:cxnSp>
        <p:nvCxnSpPr>
          <p:cNvPr id="76" name="Straight Connector 75"/>
          <p:cNvCxnSpPr/>
          <p:nvPr/>
        </p:nvCxnSpPr>
        <p:spPr>
          <a:xfrm>
            <a:off x="1057275" y="1727200"/>
            <a:ext cx="7004050" cy="1217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09600" y="1905000"/>
            <a:ext cx="7924800" cy="4062651"/>
          </a:xfrm>
          <a:prstGeom prst="rect">
            <a:avLst/>
          </a:prstGeom>
          <a:noFill/>
        </p:spPr>
        <p:txBody>
          <a:bodyPr wrap="square" rtlCol="0">
            <a:spAutoFit/>
          </a:bodyPr>
          <a:lstStyle/>
          <a:p>
            <a:pPr marL="290513" indent="-290513">
              <a:spcBef>
                <a:spcPts val="1200"/>
              </a:spcBef>
              <a:buClr>
                <a:srgbClr val="FF9801"/>
              </a:buClr>
              <a:buFont typeface="Courier New"/>
              <a:buChar char="o"/>
            </a:pPr>
            <a:r>
              <a:rPr lang="en-US" dirty="0">
                <a:solidFill>
                  <a:srgbClr val="545C68"/>
                </a:solidFill>
                <a:latin typeface="+mn-lt"/>
              </a:rPr>
              <a:t>The education delivered in this webinar is FREE to all professionals. </a:t>
            </a:r>
          </a:p>
          <a:p>
            <a:pPr marL="290513" indent="-290513">
              <a:spcBef>
                <a:spcPts val="1200"/>
              </a:spcBef>
              <a:buClr>
                <a:srgbClr val="FF9801"/>
              </a:buClr>
              <a:buFont typeface="Courier New"/>
              <a:buChar char="o"/>
            </a:pPr>
            <a:r>
              <a:rPr lang="en-US" dirty="0">
                <a:solidFill>
                  <a:srgbClr val="545C68"/>
                </a:solidFill>
                <a:latin typeface="+mn-lt"/>
              </a:rPr>
              <a:t>2</a:t>
            </a:r>
            <a:r>
              <a:rPr lang="en-US" dirty="0" smtClean="0">
                <a:solidFill>
                  <a:srgbClr val="545C68"/>
                </a:solidFill>
                <a:latin typeface="+mn-lt"/>
              </a:rPr>
              <a:t> CEs are </a:t>
            </a:r>
            <a:r>
              <a:rPr lang="en-US" dirty="0">
                <a:solidFill>
                  <a:srgbClr val="545C68"/>
                </a:solidFill>
                <a:latin typeface="+mn-lt"/>
              </a:rPr>
              <a:t>FREE to NAADAC members and AccuCare subscribers who attend this webinar.  Non-members of NAADAC or non-subscribers of AccuCare receive </a:t>
            </a:r>
            <a:r>
              <a:rPr lang="en-US" dirty="0" smtClean="0">
                <a:solidFill>
                  <a:srgbClr val="545C68"/>
                </a:solidFill>
                <a:latin typeface="+mn-lt"/>
              </a:rPr>
              <a:t>2 CEs </a:t>
            </a:r>
            <a:r>
              <a:rPr lang="en-US" dirty="0">
                <a:solidFill>
                  <a:srgbClr val="545C68"/>
                </a:solidFill>
                <a:latin typeface="+mn-lt"/>
              </a:rPr>
              <a:t>for </a:t>
            </a:r>
            <a:r>
              <a:rPr lang="en-US" dirty="0" smtClean="0">
                <a:solidFill>
                  <a:srgbClr val="545C68"/>
                </a:solidFill>
                <a:latin typeface="+mn-lt"/>
              </a:rPr>
              <a:t>$25</a:t>
            </a:r>
            <a:r>
              <a:rPr lang="en-US" dirty="0">
                <a:solidFill>
                  <a:srgbClr val="545C68"/>
                </a:solidFill>
                <a:latin typeface="+mn-lt"/>
              </a:rPr>
              <a:t>.  </a:t>
            </a:r>
          </a:p>
          <a:p>
            <a:pPr marL="290513" indent="-290513">
              <a:spcBef>
                <a:spcPts val="1200"/>
              </a:spcBef>
              <a:buClr>
                <a:srgbClr val="FF9801"/>
              </a:buClr>
              <a:buFont typeface="Courier New"/>
              <a:buChar char="o"/>
            </a:pPr>
            <a:r>
              <a:rPr lang="en-US" dirty="0">
                <a:solidFill>
                  <a:srgbClr val="545C68"/>
                </a:solidFill>
                <a:latin typeface="+mn-lt"/>
              </a:rPr>
              <a:t>If you wish to receive CE credit, you MUST complete and pass the “CE Quiz” that is located at: (look for </a:t>
            </a:r>
            <a:r>
              <a:rPr lang="en-US" dirty="0" smtClean="0">
                <a:solidFill>
                  <a:srgbClr val="545C68"/>
                </a:solidFill>
                <a:latin typeface="+mn-lt"/>
              </a:rPr>
              <a:t>TITLE of </a:t>
            </a:r>
            <a:r>
              <a:rPr lang="en-US" dirty="0">
                <a:solidFill>
                  <a:srgbClr val="545C68"/>
                </a:solidFill>
                <a:latin typeface="+mn-lt"/>
              </a:rPr>
              <a:t>webinar)</a:t>
            </a:r>
          </a:p>
          <a:p>
            <a:pPr marL="0" lvl="1" algn="ctr">
              <a:spcBef>
                <a:spcPts val="1200"/>
              </a:spcBef>
              <a:buClr>
                <a:srgbClr val="FF9801"/>
              </a:buClr>
            </a:pPr>
            <a:r>
              <a:rPr lang="en-US" dirty="0">
                <a:solidFill>
                  <a:srgbClr val="FF9801"/>
                </a:solidFill>
                <a:latin typeface="+mn-lt"/>
              </a:rPr>
              <a:t>www.naadac.org/education/webinars</a:t>
            </a:r>
          </a:p>
          <a:p>
            <a:pPr marL="0" lvl="1" algn="ctr">
              <a:spcBef>
                <a:spcPts val="1200"/>
              </a:spcBef>
              <a:buClr>
                <a:srgbClr val="FF9801"/>
              </a:buClr>
            </a:pPr>
            <a:r>
              <a:rPr lang="en-US" dirty="0">
                <a:solidFill>
                  <a:srgbClr val="FF9801"/>
                </a:solidFill>
                <a:latin typeface="+mn-lt"/>
              </a:rPr>
              <a:t>www.myaccucare.com/webinars</a:t>
            </a:r>
          </a:p>
          <a:p>
            <a:pPr marL="290513" indent="-290513">
              <a:spcBef>
                <a:spcPts val="1200"/>
              </a:spcBef>
              <a:buClr>
                <a:srgbClr val="FF9801"/>
              </a:buClr>
              <a:buFont typeface="Courier New"/>
              <a:buChar char="o"/>
            </a:pPr>
            <a:r>
              <a:rPr lang="en-US" dirty="0">
                <a:solidFill>
                  <a:srgbClr val="545C68"/>
                </a:solidFill>
                <a:latin typeface="+mn-lt"/>
              </a:rPr>
              <a:t>A CE certificate will be emailed to you within 21 days of submitting the quiz and payment (if applicable</a:t>
            </a:r>
            <a:r>
              <a:rPr lang="en-US" dirty="0" smtClean="0">
                <a:solidFill>
                  <a:srgbClr val="545C68"/>
                </a:solidFill>
                <a:latin typeface="+mn-lt"/>
              </a:rPr>
              <a:t>) – usually sooner.</a:t>
            </a:r>
            <a:endParaRPr lang="en-US" dirty="0">
              <a:solidFill>
                <a:srgbClr val="545C68"/>
              </a:solidFill>
              <a:latin typeface="+mn-lt"/>
            </a:endParaRPr>
          </a:p>
          <a:p>
            <a:pPr marL="290513" indent="-290513">
              <a:spcBef>
                <a:spcPts val="1200"/>
              </a:spcBef>
              <a:buClr>
                <a:srgbClr val="FF9801"/>
              </a:buClr>
              <a:buFont typeface="Courier New"/>
              <a:buChar char="o"/>
            </a:pPr>
            <a:r>
              <a:rPr lang="en-US" b="1" dirty="0">
                <a:solidFill>
                  <a:srgbClr val="545C68"/>
                </a:solidFill>
                <a:latin typeface="+mn-lt"/>
              </a:rPr>
              <a:t>Successfully passing the “CE Quiz” is the ONLY way to receive a CE certificate. </a:t>
            </a:r>
          </a:p>
        </p:txBody>
      </p:sp>
      <p:sp>
        <p:nvSpPr>
          <p:cNvPr id="8" name="Subtitle 1"/>
          <p:cNvSpPr txBox="1">
            <a:spLocks/>
          </p:cNvSpPr>
          <p:nvPr/>
        </p:nvSpPr>
        <p:spPr>
          <a:xfrm>
            <a:off x="1524000" y="6324600"/>
            <a:ext cx="60960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kumimoji="1" lang="en-US" sz="2000" dirty="0" smtClean="0">
                <a:solidFill>
                  <a:srgbClr val="FF9801"/>
                </a:solidFill>
              </a:rPr>
              <a:t>Free to NAADAC Members and AccuCare Subscribers</a:t>
            </a:r>
            <a:endParaRPr kumimoji="1" lang="en-US" sz="2000" dirty="0" smtClean="0">
              <a:solidFill>
                <a:srgbClr val="FF9801"/>
              </a:solidFill>
              <a:cs typeface="Arial" charset="0"/>
            </a:endParaRPr>
          </a:p>
          <a:p>
            <a:pPr marL="0" indent="0">
              <a:buFont typeface="Arial" pitchFamily="34" charset="0"/>
              <a:buNone/>
            </a:pPr>
            <a:endParaRPr lang="en-US" sz="1800" dirty="0">
              <a:solidFill>
                <a:srgbClr val="FF9801"/>
              </a:solidFill>
            </a:endParaRPr>
          </a:p>
        </p:txBody>
      </p:sp>
    </p:spTree>
    <p:extLst>
      <p:ext uri="{BB962C8B-B14F-4D97-AF65-F5344CB8AC3E}">
        <p14:creationId xmlns:p14="http://schemas.microsoft.com/office/powerpoint/2010/main" val="2752510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05_Your-Logo.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41909" y="1905000"/>
            <a:ext cx="583339" cy="511323"/>
          </a:xfrm>
          <a:prstGeom prst="rect">
            <a:avLst/>
          </a:prstGeom>
        </p:spPr>
      </p:pic>
      <p:pic>
        <p:nvPicPr>
          <p:cNvPr id="178181" name="Picture 8" descr="orion_logo_15Ju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457200"/>
            <a:ext cx="2656114" cy="109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1"/>
          <p:cNvSpPr txBox="1">
            <a:spLocks/>
          </p:cNvSpPr>
          <p:nvPr/>
        </p:nvSpPr>
        <p:spPr>
          <a:xfrm>
            <a:off x="609600" y="1600200"/>
            <a:ext cx="3581400" cy="762000"/>
          </a:xfrm>
          <a:prstGeom prst="rect">
            <a:avLst/>
          </a:prstGeom>
        </p:spPr>
        <p:txBody>
          <a:bodyPr vert="horz">
            <a:noAutofit/>
          </a:bodyPr>
          <a:lstStyle>
            <a:lvl1pPr marL="64008" indent="0" algn="l" rtl="0" eaLnBrk="1" latinLnBrk="0" hangingPunct="1">
              <a:spcBef>
                <a:spcPts val="300"/>
              </a:spcBef>
              <a:buClr>
                <a:schemeClr val="accent3"/>
              </a:buClr>
              <a:buFont typeface="Georgia"/>
              <a:buNone/>
              <a:defRPr kumimoji="0" sz="2100" kern="1200">
                <a:solidFill>
                  <a:schemeClr val="accent3">
                    <a:lumMod val="75000"/>
                  </a:schemeClr>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kumimoji="1" lang="en-US" sz="2000" dirty="0" smtClean="0">
                <a:solidFill>
                  <a:srgbClr val="FF9801"/>
                </a:solidFill>
                <a:latin typeface="+mj-lt"/>
              </a:rPr>
              <a:t>www.myaccucare.com </a:t>
            </a:r>
          </a:p>
          <a:p>
            <a:pPr marL="63500">
              <a:buClr>
                <a:srgbClr val="8D89A4"/>
              </a:buClr>
            </a:pPr>
            <a:r>
              <a:rPr kumimoji="1" lang="en-US" sz="2000" dirty="0" smtClean="0">
                <a:solidFill>
                  <a:srgbClr val="FF9801"/>
                </a:solidFill>
                <a:latin typeface="+mj-lt"/>
              </a:rPr>
              <a:t>sskarda@orionhealthcare.com</a:t>
            </a:r>
            <a:endParaRPr kumimoji="1" lang="en-US" sz="2000" dirty="0">
              <a:solidFill>
                <a:srgbClr val="FF9801"/>
              </a:solidFill>
              <a:latin typeface="+mj-lt"/>
            </a:endParaRPr>
          </a:p>
        </p:txBody>
      </p:sp>
      <p:sp>
        <p:nvSpPr>
          <p:cNvPr id="13" name="Rectangle 12"/>
          <p:cNvSpPr/>
          <p:nvPr/>
        </p:nvSpPr>
        <p:spPr>
          <a:xfrm>
            <a:off x="685800" y="2895600"/>
            <a:ext cx="4495800" cy="1023357"/>
          </a:xfrm>
          <a:prstGeom prst="rect">
            <a:avLst/>
          </a:prstGeom>
        </p:spPr>
        <p:txBody>
          <a:bodyPr wrap="square">
            <a:spAutoFit/>
          </a:bodyPr>
          <a:lstStyle/>
          <a:p>
            <a:pPr fontAlgn="auto" hangingPunct="0">
              <a:spcBef>
                <a:spcPts val="1500"/>
              </a:spcBef>
              <a:spcAft>
                <a:spcPts val="0"/>
              </a:spcAft>
              <a:defRPr/>
            </a:pPr>
            <a:r>
              <a:rPr lang="en-US" sz="2400" b="1" dirty="0" smtClean="0">
                <a:solidFill>
                  <a:srgbClr val="545C68"/>
                </a:solidFill>
                <a:effectLst>
                  <a:innerShdw blurRad="63500" dist="50800" dir="18900000">
                    <a:prstClr val="black">
                      <a:alpha val="50000"/>
                    </a:prstClr>
                  </a:innerShdw>
                </a:effectLst>
                <a:latin typeface="+mj-lt"/>
              </a:rPr>
              <a:t>Bill </a:t>
            </a:r>
            <a:r>
              <a:rPr lang="en-US" sz="2400" b="1" dirty="0">
                <a:solidFill>
                  <a:srgbClr val="545C68"/>
                </a:solidFill>
                <a:effectLst>
                  <a:innerShdw blurRad="63500" dist="50800" dir="18900000">
                    <a:prstClr val="black">
                      <a:alpha val="50000"/>
                    </a:prstClr>
                  </a:innerShdw>
                </a:effectLst>
                <a:latin typeface="+mj-lt"/>
              </a:rPr>
              <a:t>White – </a:t>
            </a:r>
            <a:r>
              <a:rPr lang="en-US" sz="2400" b="1" dirty="0" err="1">
                <a:solidFill>
                  <a:srgbClr val="545C68"/>
                </a:solidFill>
                <a:effectLst>
                  <a:innerShdw blurRad="63500" dist="50800" dir="18900000">
                    <a:prstClr val="black">
                      <a:alpha val="50000"/>
                    </a:prstClr>
                  </a:innerShdw>
                </a:effectLst>
                <a:latin typeface="+mj-lt"/>
              </a:rPr>
              <a:t>bwhite@chestnut.org</a:t>
            </a:r>
            <a:r>
              <a:rPr lang="en-US" sz="2400" b="1" dirty="0">
                <a:solidFill>
                  <a:srgbClr val="545C68"/>
                </a:solidFill>
                <a:effectLst>
                  <a:innerShdw blurRad="63500" dist="50800" dir="18900000">
                    <a:prstClr val="black">
                      <a:alpha val="50000"/>
                    </a:prstClr>
                  </a:innerShdw>
                </a:effectLst>
                <a:latin typeface="+mj-lt"/>
              </a:rPr>
              <a:t> </a:t>
            </a:r>
            <a:endParaRPr lang="en-US" sz="2400" b="1" dirty="0" smtClean="0">
              <a:solidFill>
                <a:srgbClr val="545C68"/>
              </a:solidFill>
              <a:effectLst>
                <a:innerShdw blurRad="63500" dist="50800" dir="18900000">
                  <a:prstClr val="black">
                    <a:alpha val="50000"/>
                  </a:prstClr>
                </a:innerShdw>
              </a:effectLst>
              <a:latin typeface="+mj-lt"/>
            </a:endParaRPr>
          </a:p>
          <a:p>
            <a:pPr fontAlgn="auto" hangingPunct="0">
              <a:spcBef>
                <a:spcPts val="1500"/>
              </a:spcBef>
              <a:spcAft>
                <a:spcPts val="0"/>
              </a:spcAft>
              <a:defRPr/>
            </a:pPr>
            <a:r>
              <a:rPr lang="en-US" sz="2400" b="1" dirty="0" smtClean="0">
                <a:solidFill>
                  <a:srgbClr val="545C68"/>
                </a:solidFill>
                <a:effectLst>
                  <a:innerShdw blurRad="63500" dist="50800" dir="18900000">
                    <a:prstClr val="black">
                      <a:alpha val="50000"/>
                    </a:prstClr>
                  </a:innerShdw>
                </a:effectLst>
                <a:latin typeface="+mj-lt"/>
              </a:rPr>
              <a:t>Joe </a:t>
            </a:r>
            <a:r>
              <a:rPr lang="en-US" sz="2400" b="1" dirty="0">
                <a:solidFill>
                  <a:srgbClr val="545C68"/>
                </a:solidFill>
                <a:effectLst>
                  <a:innerShdw blurRad="63500" dist="50800" dir="18900000">
                    <a:prstClr val="black">
                      <a:alpha val="50000"/>
                    </a:prstClr>
                  </a:innerShdw>
                </a:effectLst>
                <a:latin typeface="+mj-lt"/>
              </a:rPr>
              <a:t>Powell – Joep2722@aol.com </a:t>
            </a:r>
            <a:endParaRPr lang="en-US" sz="2400" b="1" dirty="0" smtClean="0">
              <a:solidFill>
                <a:srgbClr val="545C68"/>
              </a:solidFill>
              <a:effectLst>
                <a:innerShdw blurRad="63500" dist="50800" dir="18900000">
                  <a:prstClr val="black">
                    <a:alpha val="50000"/>
                  </a:prstClr>
                </a:innerShdw>
              </a:effectLst>
              <a:latin typeface="+mj-lt"/>
            </a:endParaRPr>
          </a:p>
        </p:txBody>
      </p:sp>
      <p:sp>
        <p:nvSpPr>
          <p:cNvPr id="14" name="Rectangle 2"/>
          <p:cNvSpPr txBox="1">
            <a:spLocks noChangeArrowheads="1"/>
          </p:cNvSpPr>
          <p:nvPr/>
        </p:nvSpPr>
        <p:spPr>
          <a:xfrm>
            <a:off x="1981200" y="4953000"/>
            <a:ext cx="7162800" cy="838200"/>
          </a:xfrm>
          <a:prstGeom prst="rect">
            <a:avLst/>
          </a:prstGeom>
        </p:spPr>
        <p:txBody>
          <a:bodyPr vert="horz" anchor="t" anchorCtr="0">
            <a:noAutofit/>
          </a:bodyPr>
          <a:lstStyle>
            <a:lvl1pPr algn="r" rtl="0" eaLnBrk="1" latinLnBrk="0" hangingPunct="1">
              <a:spcBef>
                <a:spcPct val="0"/>
              </a:spcBef>
              <a:buNone/>
              <a:defRPr kumimoji="0" sz="5400" b="1" kern="1200">
                <a:solidFill>
                  <a:srgbClr val="6A9FAE"/>
                </a:solidFill>
                <a:effectLst>
                  <a:innerShdw blurRad="63500" dist="50800" dir="16200000">
                    <a:prstClr val="black">
                      <a:alpha val="50000"/>
                    </a:prstClr>
                  </a:innerShdw>
                </a:effectLst>
                <a:latin typeface="+mj-lt"/>
                <a:ea typeface="+mj-ea"/>
                <a:cs typeface="+mj-cs"/>
              </a:defRPr>
            </a:lvl1pPr>
          </a:lstStyle>
          <a:p>
            <a:pPr algn="l" hangingPunct="0"/>
            <a:r>
              <a:rPr lang="en-US" sz="4400" dirty="0" smtClean="0">
                <a:solidFill>
                  <a:srgbClr val="FF9801"/>
                </a:solidFill>
                <a:effectLst>
                  <a:innerShdw blurRad="63500" dist="50800" dir="18900000">
                    <a:prstClr val="black">
                      <a:alpha val="50000"/>
                    </a:prstClr>
                  </a:innerShdw>
                </a:effectLst>
              </a:rPr>
              <a:t>Thank You for Participating!</a:t>
            </a:r>
            <a:endParaRPr lang="en-US" sz="4400" dirty="0">
              <a:solidFill>
                <a:srgbClr val="FF9801"/>
              </a:solidFill>
              <a:effectLst>
                <a:innerShdw blurRad="63500" dist="50800" dir="18900000">
                  <a:prstClr val="black">
                    <a:alpha val="50000"/>
                  </a:prstClr>
                </a:innerShdw>
              </a:effectLst>
            </a:endParaRPr>
          </a:p>
        </p:txBody>
      </p:sp>
      <p:pic>
        <p:nvPicPr>
          <p:cNvPr id="10" name="Picture 9" descr="05_Your-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 y="4114800"/>
            <a:ext cx="1800814" cy="1828800"/>
          </a:xfrm>
          <a:prstGeom prst="rect">
            <a:avLst/>
          </a:prstGeom>
        </p:spPr>
      </p:pic>
      <p:sp>
        <p:nvSpPr>
          <p:cNvPr id="12" name="Subtitle 1"/>
          <p:cNvSpPr txBox="1">
            <a:spLocks/>
          </p:cNvSpPr>
          <p:nvPr/>
        </p:nvSpPr>
        <p:spPr>
          <a:xfrm>
            <a:off x="1828800" y="6324600"/>
            <a:ext cx="55626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kumimoji="1" lang="en-US" sz="2000" dirty="0" smtClean="0">
                <a:solidFill>
                  <a:srgbClr val="FF9801"/>
                </a:solidFill>
              </a:rPr>
              <a:t>www.naadac.org/education/recovery</a:t>
            </a:r>
            <a:endParaRPr kumimoji="1" lang="en-US" sz="2000" dirty="0" smtClean="0">
              <a:solidFill>
                <a:srgbClr val="FF9801"/>
              </a:solidFill>
              <a:cs typeface="Arial" charset="0"/>
            </a:endParaRPr>
          </a:p>
          <a:p>
            <a:pPr marL="0" indent="0">
              <a:buFont typeface="Arial" pitchFamily="34" charset="0"/>
              <a:buNone/>
            </a:pPr>
            <a:endParaRPr lang="en-US" sz="1800" dirty="0">
              <a:solidFill>
                <a:srgbClr val="FF9801"/>
              </a:solidFill>
            </a:endParaRPr>
          </a:p>
        </p:txBody>
      </p:sp>
      <p:sp>
        <p:nvSpPr>
          <p:cNvPr id="15" name="TextBox 14"/>
          <p:cNvSpPr txBox="1"/>
          <p:nvPr/>
        </p:nvSpPr>
        <p:spPr>
          <a:xfrm>
            <a:off x="5715000" y="426390"/>
            <a:ext cx="3048000" cy="1328569"/>
          </a:xfrm>
          <a:prstGeom prst="rect">
            <a:avLst/>
          </a:prstGeom>
          <a:noFill/>
        </p:spPr>
        <p:txBody>
          <a:bodyPr wrap="square" rtlCol="0">
            <a:spAutoFit/>
          </a:bodyPr>
          <a:lstStyle/>
          <a:p>
            <a:r>
              <a:rPr lang="en-US" sz="2000" b="1" dirty="0" smtClean="0">
                <a:solidFill>
                  <a:srgbClr val="FF9801"/>
                </a:solidFill>
                <a:latin typeface="+mn-lt"/>
              </a:rPr>
              <a:t>NAADAC, </a:t>
            </a:r>
            <a:r>
              <a:rPr lang="en-US" sz="2000" b="1" dirty="0" smtClean="0">
                <a:solidFill>
                  <a:srgbClr val="545C68"/>
                </a:solidFill>
                <a:latin typeface="+mn-lt"/>
              </a:rPr>
              <a:t>The Association for Addiction Professionals</a:t>
            </a:r>
          </a:p>
          <a:p>
            <a:pPr>
              <a:lnSpc>
                <a:spcPts val="1200"/>
              </a:lnSpc>
            </a:pPr>
            <a:endParaRPr lang="en-US" sz="1050" dirty="0" smtClean="0">
              <a:solidFill>
                <a:schemeClr val="bg1"/>
              </a:solidFill>
            </a:endParaRPr>
          </a:p>
          <a:p>
            <a:pPr>
              <a:lnSpc>
                <a:spcPts val="1200"/>
              </a:lnSpc>
            </a:pPr>
            <a:r>
              <a:rPr lang="fr-FR" sz="1200" dirty="0" smtClean="0"/>
              <a:t>1001 N. Fairfax St. Suite 201</a:t>
            </a:r>
            <a:br>
              <a:rPr lang="fr-FR" sz="1200" dirty="0" smtClean="0"/>
            </a:br>
            <a:r>
              <a:rPr lang="fr-FR" sz="1200" dirty="0" smtClean="0"/>
              <a:t>Alexandria, VA 22314</a:t>
            </a:r>
            <a:br>
              <a:rPr lang="fr-FR" sz="1200" dirty="0" smtClean="0"/>
            </a:br>
            <a:r>
              <a:rPr lang="fr-FR" sz="1200" b="1" dirty="0" smtClean="0"/>
              <a:t>p</a:t>
            </a:r>
            <a:r>
              <a:rPr lang="fr-FR" sz="1200" dirty="0" smtClean="0"/>
              <a:t> 800.548.0497 </a:t>
            </a:r>
            <a:r>
              <a:rPr lang="fr-FR" sz="1200" b="1" dirty="0" smtClean="0"/>
              <a:t>f</a:t>
            </a:r>
            <a:r>
              <a:rPr lang="fr-FR" sz="1200" dirty="0" smtClean="0"/>
              <a:t> 800.377.1136</a:t>
            </a:r>
          </a:p>
        </p:txBody>
      </p:sp>
      <p:grpSp>
        <p:nvGrpSpPr>
          <p:cNvPr id="16" name="Group 15"/>
          <p:cNvGrpSpPr/>
          <p:nvPr/>
        </p:nvGrpSpPr>
        <p:grpSpPr>
          <a:xfrm>
            <a:off x="6065710" y="2146738"/>
            <a:ext cx="2773490" cy="2577662"/>
            <a:chOff x="2985303" y="1329267"/>
            <a:chExt cx="2282022" cy="2076450"/>
          </a:xfrm>
        </p:grpSpPr>
        <p:sp>
          <p:nvSpPr>
            <p:cNvPr id="17" name="Title 1"/>
            <p:cNvSpPr txBox="1">
              <a:spLocks/>
            </p:cNvSpPr>
            <p:nvPr/>
          </p:nvSpPr>
          <p:spPr>
            <a:xfrm>
              <a:off x="3514725" y="1329267"/>
              <a:ext cx="1752600" cy="2076450"/>
            </a:xfrm>
            <a:prstGeom prst="rect">
              <a:avLst/>
            </a:prstGeom>
          </p:spPr>
          <p:txBody>
            <a:bodyPr vert="horz" lIns="91440" tIns="45720" rIns="91440" bIns="45720" rtlCol="0" anchor="ctr">
              <a:noAutofit/>
            </a:bodyPr>
            <a:lstStyle/>
            <a:p>
              <a:pPr lvl="0">
                <a:lnSpc>
                  <a:spcPts val="5000"/>
                </a:lnSpc>
                <a:spcBef>
                  <a:spcPct val="0"/>
                </a:spcBef>
                <a:defRPr/>
              </a:pPr>
              <a:r>
                <a:rPr lang="en-US" sz="1500" dirty="0" smtClean="0">
                  <a:solidFill>
                    <a:srgbClr val="545C68"/>
                  </a:solidFill>
                  <a:latin typeface="+mj-lt"/>
                  <a:ea typeface="+mj-ea"/>
                  <a:cs typeface="+mj-cs"/>
                </a:rPr>
                <a:t>NAADACorg </a:t>
              </a:r>
              <a:endParaRPr kumimoji="0" lang="en-US" sz="1500" i="0" u="none" strike="noStrike" kern="1200" cap="none" spc="0" normalizeH="0" baseline="0" noProof="0" dirty="0" smtClean="0">
                <a:ln>
                  <a:noFill/>
                </a:ln>
                <a:solidFill>
                  <a:srgbClr val="545C68"/>
                </a:solidFill>
                <a:effectLst/>
                <a:uLnTx/>
                <a:uFillTx/>
                <a:latin typeface="+mj-lt"/>
                <a:ea typeface="+mj-ea"/>
                <a:cs typeface="+mj-cs"/>
              </a:endParaRPr>
            </a:p>
            <a:p>
              <a:pPr lvl="0">
                <a:lnSpc>
                  <a:spcPts val="5000"/>
                </a:lnSpc>
                <a:spcBef>
                  <a:spcPts val="600"/>
                </a:spcBef>
                <a:defRPr/>
              </a:pPr>
              <a:r>
                <a:rPr lang="en-US" sz="1500" dirty="0" smtClean="0">
                  <a:solidFill>
                    <a:srgbClr val="545C68"/>
                  </a:solidFill>
                  <a:latin typeface="+mj-lt"/>
                  <a:ea typeface="+mj-ea"/>
                  <a:cs typeface="+mj-cs"/>
                </a:rPr>
                <a:t>Naadac </a:t>
              </a:r>
            </a:p>
            <a:p>
              <a:pPr lvl="0">
                <a:lnSpc>
                  <a:spcPts val="5000"/>
                </a:lnSpc>
                <a:spcBef>
                  <a:spcPct val="0"/>
                </a:spcBef>
                <a:defRPr/>
              </a:pPr>
              <a:r>
                <a:rPr lang="en-US" sz="1500" dirty="0">
                  <a:solidFill>
                    <a:srgbClr val="545C68"/>
                  </a:solidFill>
                </a:rPr>
                <a:t>misti@naadac.org </a:t>
              </a:r>
            </a:p>
          </p:txBody>
        </p:sp>
        <p:pic>
          <p:nvPicPr>
            <p:cNvPr id="18" name="Picture 17" descr="05_Your-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5303" y="1689853"/>
              <a:ext cx="542667" cy="1654480"/>
            </a:xfrm>
            <a:prstGeom prst="rect">
              <a:avLst/>
            </a:prstGeom>
          </p:spPr>
        </p:pic>
      </p:grpSp>
      <p:sp>
        <p:nvSpPr>
          <p:cNvPr id="19" name="Title 1"/>
          <p:cNvSpPr txBox="1">
            <a:spLocks/>
          </p:cNvSpPr>
          <p:nvPr/>
        </p:nvSpPr>
        <p:spPr>
          <a:xfrm>
            <a:off x="6709151" y="1905000"/>
            <a:ext cx="2130049" cy="685800"/>
          </a:xfrm>
          <a:prstGeom prst="rect">
            <a:avLst/>
          </a:prstGeom>
        </p:spPr>
        <p:txBody>
          <a:bodyPr vert="horz" lIns="91440" tIns="45720" rIns="91440" bIns="45720" rtlCol="0" anchor="ctr">
            <a:noAutofit/>
          </a:bodyPr>
          <a:lstStyle/>
          <a:p>
            <a:pPr lvl="0">
              <a:lnSpc>
                <a:spcPts val="5000"/>
              </a:lnSpc>
              <a:spcBef>
                <a:spcPct val="0"/>
              </a:spcBef>
              <a:defRPr/>
            </a:pPr>
            <a:r>
              <a:rPr lang="en-US" sz="1500" dirty="0" smtClean="0">
                <a:solidFill>
                  <a:srgbClr val="545C68"/>
                </a:solidFill>
                <a:latin typeface="+mj-lt"/>
                <a:ea typeface="+mj-ea"/>
                <a:cs typeface="+mj-cs"/>
              </a:rPr>
              <a:t>NAADAC</a:t>
            </a:r>
            <a:endParaRPr kumimoji="0" lang="en-US" sz="1500" i="0" u="none" strike="noStrike" kern="1200" cap="none" spc="0" normalizeH="0" baseline="0" noProof="0" dirty="0" smtClean="0">
              <a:ln>
                <a:noFill/>
              </a:ln>
              <a:solidFill>
                <a:srgbClr val="545C68"/>
              </a:solidFill>
              <a:effectLst/>
              <a:uLnTx/>
              <a:uFillTx/>
              <a:latin typeface="+mj-lt"/>
              <a:ea typeface="+mj-ea"/>
              <a:cs typeface="+mj-cs"/>
            </a:endParaRPr>
          </a:p>
          <a:p>
            <a:pPr lvl="0">
              <a:lnSpc>
                <a:spcPts val="5000"/>
              </a:lnSpc>
              <a:spcBef>
                <a:spcPct val="0"/>
              </a:spcBef>
              <a:defRPr/>
            </a:pPr>
            <a:endParaRPr kumimoji="0" lang="en-US" sz="1500" i="0" u="none" strike="noStrike" kern="1200" cap="none" spc="0" normalizeH="0" baseline="0" noProof="0" dirty="0" smtClean="0">
              <a:ln>
                <a:noFill/>
              </a:ln>
              <a:solidFill>
                <a:srgbClr val="545C68"/>
              </a:solidFill>
              <a:effectLst/>
              <a:uLnTx/>
              <a:uFillTx/>
              <a:latin typeface="+mj-lt"/>
              <a:ea typeface="+mj-ea"/>
              <a:cs typeface="+mj-cs"/>
            </a:endParaRPr>
          </a:p>
        </p:txBody>
      </p:sp>
      <p:pic>
        <p:nvPicPr>
          <p:cNvPr id="3" name="Picture 2" descr="social_linkedin_button_blu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5709" y="1905000"/>
            <a:ext cx="533400" cy="533400"/>
          </a:xfrm>
          <a:prstGeom prst="rect">
            <a:avLst/>
          </a:prstGeom>
        </p:spPr>
      </p:pic>
    </p:spTree>
    <p:extLst>
      <p:ext uri="{BB962C8B-B14F-4D97-AF65-F5344CB8AC3E}">
        <p14:creationId xmlns:p14="http://schemas.microsoft.com/office/powerpoint/2010/main" val="4234154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685800" y="584200"/>
            <a:ext cx="7772400" cy="860425"/>
          </a:xfrm>
        </p:spPr>
        <p:txBody>
          <a:bodyPr/>
          <a:lstStyle/>
          <a:p>
            <a:r>
              <a:rPr lang="en-US" sz="2200" smtClean="0">
                <a:solidFill>
                  <a:srgbClr val="545C68"/>
                </a:solidFill>
                <a:latin typeface="Nexa Light"/>
              </a:rPr>
              <a:t>WEBINAR </a:t>
            </a:r>
            <a:r>
              <a:rPr lang="en-US" sz="2200" b="1" smtClean="0">
                <a:solidFill>
                  <a:srgbClr val="FF9801"/>
                </a:solidFill>
                <a:latin typeface="Nexa Light"/>
              </a:rPr>
              <a:t>LEARNING OBJECTIVES</a:t>
            </a:r>
            <a:endParaRPr lang="en-US" sz="2200" b="1" smtClean="0">
              <a:solidFill>
                <a:srgbClr val="FF9801"/>
              </a:solidFill>
              <a:latin typeface="Nexa Bold"/>
            </a:endParaRPr>
          </a:p>
        </p:txBody>
      </p:sp>
      <p:grpSp>
        <p:nvGrpSpPr>
          <p:cNvPr id="22530" name="Group 73"/>
          <p:cNvGrpSpPr>
            <a:grpSpLocks/>
          </p:cNvGrpSpPr>
          <p:nvPr/>
        </p:nvGrpSpPr>
        <p:grpSpPr bwMode="auto">
          <a:xfrm>
            <a:off x="1981200" y="685800"/>
            <a:ext cx="5105400" cy="609600"/>
            <a:chOff x="3429000" y="526256"/>
            <a:chExt cx="2384632" cy="457200"/>
          </a:xfrm>
        </p:grpSpPr>
        <p:pic>
          <p:nvPicPr>
            <p:cNvPr id="22534"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22535"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532" name="TextBox 95"/>
          <p:cNvSpPr txBox="1">
            <a:spLocks noChangeArrowheads="1"/>
          </p:cNvSpPr>
          <p:nvPr/>
        </p:nvSpPr>
        <p:spPr bwMode="auto">
          <a:xfrm>
            <a:off x="1066800" y="2037814"/>
            <a:ext cx="6934200" cy="3600986"/>
          </a:xfrm>
          <a:prstGeom prst="rect">
            <a:avLst/>
          </a:prstGeom>
          <a:noFill/>
          <a:ln w="9525">
            <a:noFill/>
            <a:miter lim="800000"/>
            <a:headEnd/>
            <a:tailEnd/>
          </a:ln>
        </p:spPr>
        <p:txBody>
          <a:bodyPr wrap="square">
            <a:spAutoFit/>
          </a:bodyPr>
          <a:lstStyle/>
          <a:p>
            <a:pPr marL="342900" indent="-342900">
              <a:spcBef>
                <a:spcPts val="2400"/>
              </a:spcBef>
              <a:buClr>
                <a:srgbClr val="FF9801"/>
              </a:buClr>
              <a:buFont typeface="Courier New" pitchFamily="49" charset="0"/>
              <a:buChar char="o"/>
            </a:pPr>
            <a:r>
              <a:rPr lang="en-US" sz="2400" dirty="0">
                <a:solidFill>
                  <a:srgbClr val="545C68"/>
                </a:solidFill>
                <a:latin typeface="Calibri" pitchFamily="34" charset="0"/>
              </a:rPr>
              <a:t>Describe how the family and community have been affected by addiction</a:t>
            </a:r>
          </a:p>
          <a:p>
            <a:pPr marL="342900" indent="-342900">
              <a:spcBef>
                <a:spcPts val="2400"/>
              </a:spcBef>
              <a:buClr>
                <a:srgbClr val="FF9801"/>
              </a:buClr>
              <a:buFont typeface="Courier New" pitchFamily="49" charset="0"/>
              <a:buChar char="o"/>
            </a:pPr>
            <a:r>
              <a:rPr lang="en-US" sz="2400" dirty="0">
                <a:solidFill>
                  <a:srgbClr val="545C68"/>
                </a:solidFill>
                <a:latin typeface="Calibri" pitchFamily="34" charset="0"/>
              </a:rPr>
              <a:t>List 3 strategies for including individuals, family members and the community in the recovery programs</a:t>
            </a:r>
          </a:p>
          <a:p>
            <a:pPr marL="342900" indent="-342900">
              <a:spcBef>
                <a:spcPts val="2400"/>
              </a:spcBef>
              <a:buClr>
                <a:srgbClr val="FF9801"/>
              </a:buClr>
              <a:buFont typeface="Courier New" pitchFamily="49" charset="0"/>
              <a:buChar char="o"/>
            </a:pPr>
            <a:r>
              <a:rPr lang="en-US" sz="2400" dirty="0">
                <a:solidFill>
                  <a:srgbClr val="545C68"/>
                </a:solidFill>
                <a:latin typeface="Calibri" pitchFamily="34" charset="0"/>
              </a:rPr>
              <a:t>Define community recovery capital</a:t>
            </a:r>
          </a:p>
          <a:p>
            <a:pPr marL="342900" indent="-342900">
              <a:spcBef>
                <a:spcPts val="2400"/>
              </a:spcBef>
              <a:buClr>
                <a:srgbClr val="FF9801"/>
              </a:buClr>
              <a:buFont typeface="Courier New" pitchFamily="49" charset="0"/>
              <a:buChar char="o"/>
            </a:pPr>
            <a:r>
              <a:rPr lang="en-US" sz="2400" dirty="0">
                <a:solidFill>
                  <a:srgbClr val="545C68"/>
                </a:solidFill>
                <a:latin typeface="Calibri" pitchFamily="34" charset="0"/>
              </a:rPr>
              <a:t>Identify how to assess community recovery capital</a:t>
            </a:r>
          </a:p>
        </p:txBody>
      </p:sp>
      <p:pic>
        <p:nvPicPr>
          <p:cNvPr id="22533" name="Picture 7" descr="05_Your-Logo.png"/>
          <p:cNvPicPr>
            <a:picLocks noChangeAspect="1"/>
          </p:cNvPicPr>
          <p:nvPr/>
        </p:nvPicPr>
        <p:blipFill>
          <a:blip r:embed="rId3"/>
          <a:srcRect/>
          <a:stretch>
            <a:fillRect/>
          </a:stretch>
        </p:blipFill>
        <p:spPr bwMode="auto">
          <a:xfrm>
            <a:off x="8229600" y="5103813"/>
            <a:ext cx="827088" cy="839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46"/>
          <p:cNvSpPr txBox="1">
            <a:spLocks noChangeArrowheads="1"/>
          </p:cNvSpPr>
          <p:nvPr/>
        </p:nvSpPr>
        <p:spPr bwMode="auto">
          <a:xfrm>
            <a:off x="4419600" y="2133600"/>
            <a:ext cx="4114800" cy="461963"/>
          </a:xfrm>
          <a:prstGeom prst="rect">
            <a:avLst/>
          </a:prstGeom>
          <a:noFill/>
          <a:ln w="9525">
            <a:noFill/>
            <a:miter lim="800000"/>
            <a:headEnd/>
            <a:tailEnd/>
          </a:ln>
        </p:spPr>
        <p:txBody>
          <a:bodyPr>
            <a:spAutoFit/>
          </a:bodyPr>
          <a:lstStyle/>
          <a:p>
            <a:r>
              <a:rPr lang="en-US" sz="2400" dirty="0" smtClean="0">
                <a:solidFill>
                  <a:srgbClr val="FF9801"/>
                </a:solidFill>
                <a:latin typeface="Nexa Light"/>
              </a:rPr>
              <a:t>Joe Powell</a:t>
            </a:r>
            <a:endParaRPr lang="en-US" sz="2400" b="1" dirty="0">
              <a:solidFill>
                <a:srgbClr val="FF9801"/>
              </a:solidFill>
              <a:latin typeface="Nexa Light"/>
            </a:endParaRPr>
          </a:p>
        </p:txBody>
      </p:sp>
      <p:sp>
        <p:nvSpPr>
          <p:cNvPr id="23554" name="Title 1"/>
          <p:cNvSpPr>
            <a:spLocks noGrp="1"/>
          </p:cNvSpPr>
          <p:nvPr>
            <p:ph type="ctrTitle"/>
          </p:nvPr>
        </p:nvSpPr>
        <p:spPr>
          <a:xfrm>
            <a:off x="685800" y="584200"/>
            <a:ext cx="7772400" cy="860425"/>
          </a:xfrm>
        </p:spPr>
        <p:txBody>
          <a:bodyPr/>
          <a:lstStyle/>
          <a:p>
            <a:r>
              <a:rPr lang="en-US" sz="2200" b="1" dirty="0" smtClean="0">
                <a:solidFill>
                  <a:srgbClr val="FF9801"/>
                </a:solidFill>
                <a:latin typeface="Nexa Bold"/>
              </a:rPr>
              <a:t>WEBINAR </a:t>
            </a:r>
            <a:r>
              <a:rPr lang="en-US" sz="2200" dirty="0" smtClean="0">
                <a:solidFill>
                  <a:srgbClr val="545C68"/>
                </a:solidFill>
                <a:latin typeface="Nexa Light"/>
              </a:rPr>
              <a:t>PRESENTER #1</a:t>
            </a:r>
            <a:endParaRPr lang="en-US" sz="2200" b="1" dirty="0" smtClean="0">
              <a:solidFill>
                <a:srgbClr val="545C68"/>
              </a:solidFill>
              <a:latin typeface="Nexa Bold"/>
            </a:endParaRPr>
          </a:p>
        </p:txBody>
      </p:sp>
      <p:grpSp>
        <p:nvGrpSpPr>
          <p:cNvPr id="23555" name="Group 73"/>
          <p:cNvGrpSpPr>
            <a:grpSpLocks/>
          </p:cNvGrpSpPr>
          <p:nvPr/>
        </p:nvGrpSpPr>
        <p:grpSpPr bwMode="auto">
          <a:xfrm>
            <a:off x="2590800" y="685800"/>
            <a:ext cx="3962400" cy="609600"/>
            <a:chOff x="3429000" y="526256"/>
            <a:chExt cx="2384632" cy="457200"/>
          </a:xfrm>
        </p:grpSpPr>
        <p:pic>
          <p:nvPicPr>
            <p:cNvPr id="23560" name="Picture 68"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526256"/>
              <a:ext cx="60532" cy="457200"/>
            </a:xfrm>
            <a:prstGeom prst="rect">
              <a:avLst/>
            </a:prstGeom>
            <a:noFill/>
            <a:ln w="9525">
              <a:noFill/>
              <a:miter lim="800000"/>
              <a:headEnd/>
              <a:tailEnd/>
            </a:ln>
          </p:spPr>
        </p:pic>
        <p:pic>
          <p:nvPicPr>
            <p:cNvPr id="23561" name="Picture 72" descr="03_Braket_Sing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5753100" y="526256"/>
              <a:ext cx="60532" cy="457200"/>
            </a:xfrm>
            <a:prstGeom prst="rect">
              <a:avLst/>
            </a:prstGeom>
            <a:noFill/>
            <a:ln w="9525">
              <a:noFill/>
              <a:miter lim="800000"/>
              <a:headEnd/>
              <a:tailEnd/>
            </a:ln>
          </p:spPr>
        </p:pic>
      </p:grpSp>
      <p:cxnSp>
        <p:nvCxnSpPr>
          <p:cNvPr id="76" name="Straight Connector 75"/>
          <p:cNvCxnSpPr/>
          <p:nvPr/>
        </p:nvCxnSpPr>
        <p:spPr>
          <a:xfrm>
            <a:off x="1057275" y="1727200"/>
            <a:ext cx="7004050" cy="127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557" name="TextBox 95"/>
          <p:cNvSpPr txBox="1">
            <a:spLocks noChangeArrowheads="1"/>
          </p:cNvSpPr>
          <p:nvPr/>
        </p:nvSpPr>
        <p:spPr bwMode="auto">
          <a:xfrm>
            <a:off x="4391025" y="2743200"/>
            <a:ext cx="3990975" cy="1877437"/>
          </a:xfrm>
          <a:prstGeom prst="rect">
            <a:avLst/>
          </a:prstGeom>
          <a:noFill/>
          <a:ln w="9525">
            <a:noFill/>
            <a:miter lim="800000"/>
            <a:headEnd/>
            <a:tailEnd/>
          </a:ln>
        </p:spPr>
        <p:txBody>
          <a:bodyPr wrap="square">
            <a:spAutoFit/>
          </a:bodyPr>
          <a:lstStyle/>
          <a:p>
            <a:pPr>
              <a:spcBef>
                <a:spcPts val="1200"/>
              </a:spcBef>
            </a:pPr>
            <a:r>
              <a:rPr lang="en-US" sz="2400" i="1" dirty="0" smtClean="0">
                <a:solidFill>
                  <a:srgbClr val="545C68"/>
                </a:solidFill>
                <a:latin typeface="Calibri" pitchFamily="34" charset="0"/>
              </a:rPr>
              <a:t>Executive Director</a:t>
            </a:r>
            <a:endParaRPr lang="en-US" sz="2400" i="1" dirty="0">
              <a:solidFill>
                <a:srgbClr val="545C68"/>
              </a:solidFill>
              <a:latin typeface="Calibri" pitchFamily="34" charset="0"/>
            </a:endParaRPr>
          </a:p>
          <a:p>
            <a:pPr>
              <a:spcBef>
                <a:spcPts val="1200"/>
              </a:spcBef>
            </a:pPr>
            <a:r>
              <a:rPr lang="en-US" sz="2400" dirty="0">
                <a:solidFill>
                  <a:srgbClr val="545C68"/>
                </a:solidFill>
                <a:latin typeface="Calibri" pitchFamily="34" charset="0"/>
              </a:rPr>
              <a:t>Association of Persons Affected by </a:t>
            </a:r>
            <a:r>
              <a:rPr lang="en-US" sz="2400" dirty="0" smtClean="0">
                <a:solidFill>
                  <a:srgbClr val="545C68"/>
                </a:solidFill>
                <a:latin typeface="Calibri" pitchFamily="34" charset="0"/>
              </a:rPr>
              <a:t>Addiction (APAA)</a:t>
            </a:r>
          </a:p>
          <a:p>
            <a:pPr>
              <a:spcBef>
                <a:spcPts val="1200"/>
              </a:spcBef>
            </a:pPr>
            <a:r>
              <a:rPr lang="en-US" sz="2400" dirty="0">
                <a:solidFill>
                  <a:srgbClr val="545C68"/>
                </a:solidFill>
                <a:latin typeface="Calibri" pitchFamily="34" charset="0"/>
              </a:rPr>
              <a:t>Joep2722@aol.com</a:t>
            </a:r>
          </a:p>
        </p:txBody>
      </p:sp>
      <p:pic>
        <p:nvPicPr>
          <p:cNvPr id="23558" name="Picture 9" descr="05_Your-Logo.png"/>
          <p:cNvPicPr>
            <a:picLocks noChangeAspect="1"/>
          </p:cNvPicPr>
          <p:nvPr/>
        </p:nvPicPr>
        <p:blipFill>
          <a:blip r:embed="rId3"/>
          <a:srcRect/>
          <a:stretch>
            <a:fillRect/>
          </a:stretch>
        </p:blipFill>
        <p:spPr bwMode="auto">
          <a:xfrm>
            <a:off x="8229600" y="5103813"/>
            <a:ext cx="827088" cy="839787"/>
          </a:xfrm>
          <a:prstGeom prst="rect">
            <a:avLst/>
          </a:prstGeom>
          <a:noFill/>
          <a:ln w="9525">
            <a:noFill/>
            <a:miter lim="800000"/>
            <a:headEnd/>
            <a:tailEnd/>
          </a:ln>
        </p:spPr>
      </p:pic>
      <p:pic>
        <p:nvPicPr>
          <p:cNvPr id="2" name="Picture 1" descr="joe powe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133600"/>
            <a:ext cx="3002940" cy="3416300"/>
          </a:xfrm>
          <a:prstGeom prst="rect">
            <a:avLst/>
          </a:prstGeom>
          <a:ln>
            <a:solidFill>
              <a:srgbClr val="FF9801"/>
            </a:solidFill>
          </a:ln>
        </p:spPr>
      </p:pic>
    </p:spTree>
    <p:extLst>
      <p:ext uri="{BB962C8B-B14F-4D97-AF65-F5344CB8AC3E}">
        <p14:creationId xmlns:p14="http://schemas.microsoft.com/office/powerpoint/2010/main" val="322482775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2283</TotalTime>
  <Words>3871</Words>
  <Application>Microsoft Office PowerPoint</Application>
  <PresentationFormat>On-screen Show (4:3)</PresentationFormat>
  <Paragraphs>411</Paragraphs>
  <Slides>73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Office Theme</vt:lpstr>
      <vt:lpstr>Document</vt:lpstr>
      <vt:lpstr>INCLUDING FAMILY AND COMMUNITY IN THE RECOVERY PROCESS</vt:lpstr>
      <vt:lpstr>INCLUDING FAMILY AND COMMUNITY IN THE RECOVERY PROCESS</vt:lpstr>
      <vt:lpstr>WEBINAR ORGANIZER</vt:lpstr>
      <vt:lpstr>USING GOTOWEBINAR</vt:lpstr>
      <vt:lpstr>A presentation by NAADAC, the Association for Addiction Professionals</vt:lpstr>
      <vt:lpstr>A COMPONENT OF THE RECOVERY TO PRACTICE (RTP) INITIATIVE  www.naadac.org/education/recovery</vt:lpstr>
      <vt:lpstr>OBTAINING CE CREDIT</vt:lpstr>
      <vt:lpstr>WEBINAR LEARNING OBJECTIVES</vt:lpstr>
      <vt:lpstr>WEBINAR PRESENTER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Family (as system, subsystems and individuals) Adaptations to Progression of Addiction Family (as system, subsystems and individuals) </vt:lpstr>
      <vt:lpstr>Throughout Stages of Long-term Recovery</vt:lpstr>
      <vt:lpstr>PowerPoint Presentation</vt:lpstr>
      <vt:lpstr>THANK YOU!</vt:lpstr>
      <vt:lpstr>WEBINAR PRESENTER #2</vt:lpstr>
      <vt:lpstr>ADDICTION RECOVERY:  MULTIPLE LEVELS OF HEALING</vt:lpstr>
      <vt:lpstr>RECOVERY CAPITAL (RC)</vt:lpstr>
      <vt:lpstr>RECOVERY CAPITAL (RC)</vt:lpstr>
      <vt:lpstr>RECOVERY CAPITAL (RC)</vt:lpstr>
      <vt:lpstr>ROLE OF RECOVERY CAPITAL IN PREDICTING LONG-TERM RECOVERY OUTCOMES</vt:lpstr>
      <vt:lpstr>AUDIENCE POLLING QUESTION  Does your organization have one or more staff/volunteer positions dedicated to increasing recovery support resources in the communities you serve?</vt:lpstr>
      <vt:lpstr>RECOVERY CAPITAL PRESCRIPTIONS</vt:lpstr>
      <vt:lpstr>RECOVERY CAPITAL &amp;  LEVEL OF CARE PLACEMENT DECISIONS </vt:lpstr>
      <vt:lpstr>MEASURING PERSONAL/FAMILY RECOVERY CAPITAL </vt:lpstr>
      <vt:lpstr>STEPS FOR MEASURING COMMUNITY RECOVERY CAPITAL</vt:lpstr>
      <vt:lpstr>RECOVERY CARRIERS AS COMMUNITY RECOVERY CAPITAL</vt:lpstr>
      <vt:lpstr>CULTURES OF ADDICTION / CULTURES OF RECOVERY </vt:lpstr>
      <vt:lpstr>KINETIC IDEAS FOR  RECOVERY COMMUNITY DEVELOPMENT</vt:lpstr>
      <vt:lpstr>ADDICTION TREATMENT AND  COMMUNITY RECOVERY CAPITAL</vt:lpstr>
      <vt:lpstr>AUDIENCE POLLING QUESTION  Does your organization offer services/support to individuals and families in later stages of recovery?</vt:lpstr>
      <vt:lpstr>PERSONAL/FAMILY RECOVERY SUPPORT  THROUGH STAGES OF RECOVERY</vt:lpstr>
      <vt:lpstr>BREAKING INTERGENERATIONAL CYCLES</vt:lpstr>
      <vt:lpstr>BREAKING INTERGENERATIONAL CYCLES</vt:lpstr>
      <vt:lpstr>BREAKING INTERGENERATIONAL CYCLES</vt:lpstr>
      <vt:lpstr>THANK YOU!</vt:lpstr>
      <vt:lpstr>ASKING QUESTIONS</vt:lpstr>
      <vt:lpstr>OTHER RTP WEBINARS</vt:lpstr>
      <vt:lpstr>WEBINARS ON DEMAND</vt:lpstr>
      <vt:lpstr>PowerPoint Presentation</vt:lpstr>
      <vt:lpstr>PowerPoint Presentation</vt:lpstr>
      <vt:lpstr>OBTAINING CE CREDIT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NAADAC-RTP PowerPoint</dc:title>
  <dc:creator>DeQuendre</dc:creator>
  <cp:lastModifiedBy>Bill White</cp:lastModifiedBy>
  <cp:revision>420</cp:revision>
  <dcterms:created xsi:type="dcterms:W3CDTF">2012-09-14T13:26:42Z</dcterms:created>
  <dcterms:modified xsi:type="dcterms:W3CDTF">2013-06-20T18:30:32Z</dcterms:modified>
</cp:coreProperties>
</file>